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99" r:id="rId3"/>
    <p:sldId id="300" r:id="rId4"/>
    <p:sldId id="285" r:id="rId5"/>
    <p:sldId id="286" r:id="rId6"/>
    <p:sldId id="287" r:id="rId7"/>
    <p:sldId id="289" r:id="rId8"/>
    <p:sldId id="273" r:id="rId9"/>
    <p:sldId id="264" r:id="rId10"/>
    <p:sldId id="290" r:id="rId11"/>
    <p:sldId id="306" r:id="rId12"/>
    <p:sldId id="309" r:id="rId13"/>
    <p:sldId id="277" r:id="rId14"/>
    <p:sldId id="307" r:id="rId15"/>
    <p:sldId id="310" r:id="rId16"/>
  </p:sldIdLst>
  <p:sldSz cx="10080625" cy="5670550"/>
  <p:notesSz cx="7559675" cy="106918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F0F5FA"/>
    <a:srgbClr val="D79D0B"/>
    <a:srgbClr val="C0C004"/>
    <a:srgbClr val="FFFFCC"/>
    <a:srgbClr val="F8E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8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BB751858-CA6B-457B-9473-D6A8C8AA9E56}" type="slidenum">
              <a:t>‹Nr.›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09DC95A-5342-4DDD-A893-2CDD50DA716D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655EDB9-BE6C-4500-A823-4F133A262E57}" type="slidenum">
              <a:t>‹Nr.›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0FCA194-53F7-4B4E-A49A-996C493308D7}" type="slidenum">
              <a:t>‹Nr.›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943207C-D64E-4D08-A9D2-4553123ACF7A}" type="slidenum">
              <a:t>‹Nr.›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66C4F6C-973A-400F-A553-AD5113AD1589}" type="slidenum">
              <a:t>‹Nr.›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F9F381A-6613-4CEA-85F1-0A66A7FEE044}" type="slidenum">
              <a:t>‹Nr.›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159DE71-0A46-45F5-BD3F-F6F298E47480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A8ADC58-CD17-4D7E-A303-C2E2561FA2CA}" type="slidenum">
              <a:t>‹Nr.›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76DB3A7-FF9D-44E0-92A6-B2D467AA37DB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9EC0992B-E93F-45B8-BAC7-493F9BF2C00C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F564518-7211-4756-812D-D407C1B0B105}" type="slidenum">
              <a:t>‹Nr.›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FC68D60A-D734-4AE1-9CE2-626E7983D4EE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wipe dir="r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/>
          <p:cNvPicPr/>
          <p:nvPr/>
        </p:nvPicPr>
        <p:blipFill>
          <a:blip r:embed="rId2"/>
          <a:stretch/>
        </p:blipFill>
        <p:spPr>
          <a:xfrm>
            <a:off x="2880" y="1631520"/>
            <a:ext cx="10079640" cy="2410920"/>
          </a:xfrm>
          <a:prstGeom prst="rect">
            <a:avLst/>
          </a:prstGeom>
          <a:ln w="0">
            <a:noFill/>
          </a:ln>
        </p:spPr>
      </p:pic>
      <p:pic>
        <p:nvPicPr>
          <p:cNvPr id="47" name="Grafik 46"/>
          <p:cNvPicPr/>
          <p:nvPr/>
        </p:nvPicPr>
        <p:blipFill>
          <a:blip r:embed="rId2"/>
          <a:stretch/>
        </p:blipFill>
        <p:spPr>
          <a:xfrm>
            <a:off x="2880" y="1631520"/>
            <a:ext cx="10079640" cy="2410920"/>
          </a:xfrm>
          <a:prstGeom prst="rect">
            <a:avLst/>
          </a:prstGeom>
          <a:ln w="0">
            <a:noFill/>
          </a:ln>
        </p:spPr>
      </p:pic>
      <p:pic>
        <p:nvPicPr>
          <p:cNvPr id="48" name="Grafik 47"/>
          <p:cNvPicPr/>
          <p:nvPr/>
        </p:nvPicPr>
        <p:blipFill>
          <a:blip r:embed="rId3"/>
          <a:stretch/>
        </p:blipFill>
        <p:spPr>
          <a:xfrm>
            <a:off x="133920" y="-38880"/>
            <a:ext cx="9840960" cy="5669640"/>
          </a:xfrm>
          <a:prstGeom prst="rect">
            <a:avLst/>
          </a:prstGeom>
          <a:ln w="0">
            <a:noFill/>
          </a:ln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BC6041F4-D62A-F3AE-1D22-85395C802B9F}"/>
              </a:ext>
            </a:extLst>
          </p:cNvPr>
          <p:cNvSpPr/>
          <p:nvPr/>
        </p:nvSpPr>
        <p:spPr>
          <a:xfrm>
            <a:off x="367573" y="214842"/>
            <a:ext cx="3655787" cy="823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World‘s</a:t>
            </a:r>
            <a:r>
              <a:rPr lang="de-DE" dirty="0"/>
              <a:t> Media </a:t>
            </a:r>
            <a:r>
              <a:rPr lang="de-DE" dirty="0" err="1"/>
              <a:t>Reported</a:t>
            </a:r>
            <a:endParaRPr lang="de-DE" dirty="0"/>
          </a:p>
          <a:p>
            <a:pPr algn="ctr"/>
            <a:r>
              <a:rPr lang="de-DE" dirty="0"/>
              <a:t>in Summer 2023</a:t>
            </a:r>
          </a:p>
        </p:txBody>
      </p:sp>
      <p:sp>
        <p:nvSpPr>
          <p:cNvPr id="50" name="Rechteck: abgerundete Ecken 49">
            <a:extLst>
              <a:ext uri="{FF2B5EF4-FFF2-40B4-BE49-F238E27FC236}">
                <a16:creationId xmlns:a16="http://schemas.microsoft.com/office/drawing/2014/main" id="{506453AF-D81C-EA6A-127C-8E02B49AC65E}"/>
              </a:ext>
            </a:extLst>
          </p:cNvPr>
          <p:cNvSpPr/>
          <p:nvPr/>
        </p:nvSpPr>
        <p:spPr>
          <a:xfrm>
            <a:off x="6413454" y="83708"/>
            <a:ext cx="3299598" cy="16545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600" dirty="0" err="1"/>
              <a:t>Confrontative</a:t>
            </a:r>
            <a:r>
              <a:rPr lang="de-DE" sz="1600" dirty="0"/>
              <a:t>,</a:t>
            </a:r>
          </a:p>
          <a:p>
            <a:endParaRPr lang="de-DE" sz="1600" dirty="0"/>
          </a:p>
          <a:p>
            <a:r>
              <a:rPr lang="de-DE" sz="1600" dirty="0"/>
              <a:t>        Not</a:t>
            </a:r>
          </a:p>
          <a:p>
            <a:endParaRPr lang="de-DE" sz="1600" dirty="0"/>
          </a:p>
          <a:p>
            <a:r>
              <a:rPr lang="de-DE" sz="1600" dirty="0" err="1"/>
              <a:t>Representative</a:t>
            </a:r>
            <a:r>
              <a:rPr lang="de-DE" sz="1600" dirty="0"/>
              <a:t>!</a:t>
            </a:r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B871314B-70C9-069E-91EC-564C8CD34F33}"/>
              </a:ext>
            </a:extLst>
          </p:cNvPr>
          <p:cNvGrpSpPr/>
          <p:nvPr/>
        </p:nvGrpSpPr>
        <p:grpSpPr>
          <a:xfrm>
            <a:off x="2770442" y="215575"/>
            <a:ext cx="6790307" cy="5233659"/>
            <a:chOff x="2770442" y="215575"/>
            <a:chExt cx="6790307" cy="5233659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16133335-9C87-0B57-7F50-BCD4E402DE0A}"/>
                </a:ext>
              </a:extLst>
            </p:cNvPr>
            <p:cNvSpPr/>
            <p:nvPr/>
          </p:nvSpPr>
          <p:spPr>
            <a:xfrm>
              <a:off x="5617842" y="1662065"/>
              <a:ext cx="619931" cy="29751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TASS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8E411275-9133-FE77-7817-CD3BE3B063CA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 flipV="1">
              <a:off x="6816673" y="3835772"/>
              <a:ext cx="357729" cy="59705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D23D3FFF-A4DF-0C37-770A-185E07875EF6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 flipV="1">
              <a:off x="5253925" y="5176055"/>
              <a:ext cx="539542" cy="8720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4CAC5E5C-985E-177C-E58E-F4277D25F681}"/>
                </a:ext>
              </a:extLst>
            </p:cNvPr>
            <p:cNvSpPr/>
            <p:nvPr/>
          </p:nvSpPr>
          <p:spPr>
            <a:xfrm>
              <a:off x="6690080" y="4432826"/>
              <a:ext cx="968643" cy="371959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The Hindu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0E87929-E09C-F61C-21F6-B2DABC39D82C}"/>
                </a:ext>
              </a:extLst>
            </p:cNvPr>
            <p:cNvSpPr/>
            <p:nvPr/>
          </p:nvSpPr>
          <p:spPr>
            <a:xfrm>
              <a:off x="6816673" y="2835275"/>
              <a:ext cx="715503" cy="297517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Xinhua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0C42A5E6-DB11-A7A4-5947-35E3833F14D9}"/>
                </a:ext>
              </a:extLst>
            </p:cNvPr>
            <p:cNvSpPr/>
            <p:nvPr/>
          </p:nvSpPr>
          <p:spPr>
            <a:xfrm>
              <a:off x="2770442" y="4475635"/>
              <a:ext cx="804818" cy="467532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The Rio Times</a:t>
              </a:r>
            </a:p>
          </p:txBody>
        </p:sp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E5FD0D01-A864-A219-87B8-171DFE6EFD1D}"/>
                </a:ext>
              </a:extLst>
            </p:cNvPr>
            <p:cNvSpPr/>
            <p:nvPr/>
          </p:nvSpPr>
          <p:spPr>
            <a:xfrm>
              <a:off x="5793467" y="5077275"/>
              <a:ext cx="904110" cy="371959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News 24</a:t>
              </a:r>
            </a:p>
          </p:txBody>
        </p:sp>
        <p:sp>
          <p:nvSpPr>
            <p:cNvPr id="54" name="Rechteck: abgerundete Ecken 53">
              <a:extLst>
                <a:ext uri="{FF2B5EF4-FFF2-40B4-BE49-F238E27FC236}">
                  <a16:creationId xmlns:a16="http://schemas.microsoft.com/office/drawing/2014/main" id="{E5577F2D-1852-2DC5-F760-1456901180AF}"/>
                </a:ext>
              </a:extLst>
            </p:cNvPr>
            <p:cNvSpPr/>
            <p:nvPr/>
          </p:nvSpPr>
          <p:spPr>
            <a:xfrm>
              <a:off x="8316042" y="215575"/>
              <a:ext cx="1244707" cy="32487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C00000"/>
                  </a:solidFill>
                </a:rPr>
                <a:t>BRICS</a:t>
              </a:r>
            </a:p>
          </p:txBody>
        </p:sp>
      </p:grp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D4124BC7-E8D0-FCC1-7227-6094F1FD0174}"/>
              </a:ext>
            </a:extLst>
          </p:cNvPr>
          <p:cNvGrpSpPr/>
          <p:nvPr/>
        </p:nvGrpSpPr>
        <p:grpSpPr>
          <a:xfrm>
            <a:off x="764586" y="713411"/>
            <a:ext cx="9112553" cy="3664429"/>
            <a:chOff x="764586" y="713411"/>
            <a:chExt cx="9112553" cy="3664429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DD333789-5D33-444C-23A9-4B2E8B956FB7}"/>
                </a:ext>
              </a:extLst>
            </p:cNvPr>
            <p:cNvSpPr/>
            <p:nvPr/>
          </p:nvSpPr>
          <p:spPr>
            <a:xfrm>
              <a:off x="764586" y="2555912"/>
              <a:ext cx="909231" cy="27936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Fox News</a:t>
              </a:r>
            </a:p>
          </p:txBody>
        </p:sp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C63A36BA-F14A-88F3-2DDC-C5842B3AB5BD}"/>
                </a:ext>
              </a:extLst>
            </p:cNvPr>
            <p:cNvSpPr/>
            <p:nvPr/>
          </p:nvSpPr>
          <p:spPr>
            <a:xfrm>
              <a:off x="2842652" y="2410126"/>
              <a:ext cx="909232" cy="424559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Deutsche Welle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4866780C-5DD5-6E77-85C2-B20E5051F10A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3751884" y="2410126"/>
              <a:ext cx="630665" cy="21228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1DC44494-5AC5-A48B-B806-0F16F15E0BBC}"/>
                </a:ext>
              </a:extLst>
            </p:cNvPr>
            <p:cNvSpPr/>
            <p:nvPr/>
          </p:nvSpPr>
          <p:spPr>
            <a:xfrm>
              <a:off x="8801240" y="3372957"/>
              <a:ext cx="1075899" cy="4628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The Asahi Shimbun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BDC6A1FD-62DB-C697-5DB4-BA59F83F63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6061" y="2991173"/>
              <a:ext cx="386251" cy="38178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AA13664E-83D0-998F-C760-72826BE8C4AB}"/>
                </a:ext>
              </a:extLst>
            </p:cNvPr>
            <p:cNvSpPr/>
            <p:nvPr/>
          </p:nvSpPr>
          <p:spPr>
            <a:xfrm>
              <a:off x="7766363" y="3915025"/>
              <a:ext cx="1172033" cy="4628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Yonhap</a:t>
              </a:r>
            </a:p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News Agency 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C184A4ED-E7A8-4B33-F2B0-006480BA4640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flipH="1" flipV="1">
              <a:off x="8152108" y="3076414"/>
              <a:ext cx="200272" cy="83861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Rechteck: abgerundete Ecken 54">
              <a:extLst>
                <a:ext uri="{FF2B5EF4-FFF2-40B4-BE49-F238E27FC236}">
                  <a16:creationId xmlns:a16="http://schemas.microsoft.com/office/drawing/2014/main" id="{813AD7AB-26A3-4D03-F1E0-7BEDFA97430E}"/>
                </a:ext>
              </a:extLst>
            </p:cNvPr>
            <p:cNvSpPr/>
            <p:nvPr/>
          </p:nvSpPr>
          <p:spPr>
            <a:xfrm>
              <a:off x="8314145" y="713411"/>
              <a:ext cx="1244707" cy="32487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C00000"/>
                  </a:solidFill>
                </a:rPr>
                <a:t>The West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CF78D975-DA35-F257-5C8B-6152826959EF}"/>
              </a:ext>
            </a:extLst>
          </p:cNvPr>
          <p:cNvGrpSpPr/>
          <p:nvPr/>
        </p:nvGrpSpPr>
        <p:grpSpPr>
          <a:xfrm>
            <a:off x="3751891" y="1207408"/>
            <a:ext cx="5806960" cy="3170432"/>
            <a:chOff x="3751891" y="1207408"/>
            <a:chExt cx="5806960" cy="3170432"/>
          </a:xfrm>
        </p:grpSpPr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0A17798C-3681-67D7-539C-173B08E24D2A}"/>
                </a:ext>
              </a:extLst>
            </p:cNvPr>
            <p:cNvSpPr/>
            <p:nvPr/>
          </p:nvSpPr>
          <p:spPr>
            <a:xfrm>
              <a:off x="4234656" y="3906217"/>
              <a:ext cx="968643" cy="471623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Al Jazeera Bahrain</a:t>
              </a:r>
            </a:p>
          </p:txBody>
        </p:sp>
        <p:sp>
          <p:nvSpPr>
            <p:cNvPr id="37" name="Rechteck: abgerundete Ecken 36">
              <a:extLst>
                <a:ext uri="{FF2B5EF4-FFF2-40B4-BE49-F238E27FC236}">
                  <a16:creationId xmlns:a16="http://schemas.microsoft.com/office/drawing/2014/main" id="{051C64AE-F3FC-B15D-D5C2-BFA7A974B392}"/>
                </a:ext>
              </a:extLst>
            </p:cNvPr>
            <p:cNvSpPr/>
            <p:nvPr/>
          </p:nvSpPr>
          <p:spPr>
            <a:xfrm>
              <a:off x="3751891" y="3032904"/>
              <a:ext cx="1172033" cy="46281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pressTV</a:t>
              </a:r>
              <a:endParaRPr lang="de-DE" sz="1200" dirty="0">
                <a:solidFill>
                  <a:schemeClr val="tx1"/>
                </a:solidFill>
              </a:endParaRPr>
            </a:p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Iran </a:t>
              </a:r>
            </a:p>
          </p:txBody>
        </p: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11E0C7D4-FBC0-F995-B0A6-535AA6950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3299" y="3416563"/>
              <a:ext cx="584068" cy="535769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EDEF9B34-A40F-6145-3BA0-EC3A19D95FBA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4923924" y="3132792"/>
              <a:ext cx="715095" cy="13152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hteck: abgerundete Ecken 55">
              <a:extLst>
                <a:ext uri="{FF2B5EF4-FFF2-40B4-BE49-F238E27FC236}">
                  <a16:creationId xmlns:a16="http://schemas.microsoft.com/office/drawing/2014/main" id="{6E468097-2441-F9EA-D4C8-1D00C6608BBB}"/>
                </a:ext>
              </a:extLst>
            </p:cNvPr>
            <p:cNvSpPr/>
            <p:nvPr/>
          </p:nvSpPr>
          <p:spPr>
            <a:xfrm>
              <a:off x="8314144" y="1207408"/>
              <a:ext cx="1244707" cy="324872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b="1" dirty="0">
                  <a:solidFill>
                    <a:srgbClr val="C00000"/>
                  </a:solidFill>
                </a:rPr>
                <a:t>The Rest</a:t>
              </a:r>
            </a:p>
          </p:txBody>
        </p:sp>
      </p:grpSp>
      <p:sp>
        <p:nvSpPr>
          <p:cNvPr id="3" name="Rechteck 2">
            <a:extLst>
              <a:ext uri="{FF2B5EF4-FFF2-40B4-BE49-F238E27FC236}">
                <a16:creationId xmlns:a16="http://schemas.microsoft.com/office/drawing/2014/main" id="{833FF63F-00BB-3A8C-3157-B9A81862AD9F}"/>
              </a:ext>
            </a:extLst>
          </p:cNvPr>
          <p:cNvSpPr/>
          <p:nvPr/>
        </p:nvSpPr>
        <p:spPr>
          <a:xfrm>
            <a:off x="441713" y="1159486"/>
            <a:ext cx="3507505" cy="4560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200" dirty="0"/>
              <a:t>Data Science Project by Thomas Haberichter</a:t>
            </a:r>
            <a:br>
              <a:rPr lang="en-US" sz="1200" dirty="0"/>
            </a:br>
            <a:r>
              <a:rPr lang="en-US" sz="1200" dirty="0"/>
              <a:t>presented August 22, 2023 at SPICED Academy</a:t>
            </a:r>
            <a:endParaRPr lang="de-DE" sz="1200" dirty="0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110C7E5-9F76-6D73-42F3-E37AE7716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83" y="933821"/>
            <a:ext cx="9770658" cy="368101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D2B7364-00C0-EA61-F18B-ED5F18D62C51}"/>
              </a:ext>
            </a:extLst>
          </p:cNvPr>
          <p:cNvSpPr/>
          <p:nvPr/>
        </p:nvSpPr>
        <p:spPr>
          <a:xfrm>
            <a:off x="491545" y="479369"/>
            <a:ext cx="1959918" cy="504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Ukraine-related Topics</a:t>
            </a:r>
          </a:p>
          <a:p>
            <a:pPr algn="ctr"/>
            <a:r>
              <a:rPr lang="en-US" sz="1400" dirty="0"/>
              <a:t>re-clustered</a:t>
            </a:r>
          </a:p>
        </p:txBody>
      </p:sp>
    </p:spTree>
    <p:extLst>
      <p:ext uri="{BB962C8B-B14F-4D97-AF65-F5344CB8AC3E}">
        <p14:creationId xmlns:p14="http://schemas.microsoft.com/office/powerpoint/2010/main" val="3526460635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FF5E0A1-8702-FC44-7739-E995EA5476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2" y="878993"/>
            <a:ext cx="7731271" cy="4638762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CD4A2AA1-0483-870C-6B80-FA5DCAB6B9B1}"/>
              </a:ext>
            </a:extLst>
          </p:cNvPr>
          <p:cNvSpPr/>
          <p:nvPr/>
        </p:nvSpPr>
        <p:spPr>
          <a:xfrm>
            <a:off x="367574" y="224726"/>
            <a:ext cx="2949063" cy="634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Ukraine: Who </a:t>
            </a:r>
            <a:r>
              <a:rPr lang="de-DE" dirty="0" err="1"/>
              <a:t>covers</a:t>
            </a:r>
            <a:r>
              <a:rPr lang="de-DE" dirty="0"/>
              <a:t> </a:t>
            </a:r>
            <a:r>
              <a:rPr lang="de-DE" dirty="0" err="1"/>
              <a:t>what</a:t>
            </a:r>
            <a:endParaRPr lang="de-DE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F6C3D0C-68C5-67BA-A201-DB0DADBCB5BE}"/>
              </a:ext>
            </a:extLst>
          </p:cNvPr>
          <p:cNvSpPr/>
          <p:nvPr/>
        </p:nvSpPr>
        <p:spPr>
          <a:xfrm>
            <a:off x="5884000" y="878993"/>
            <a:ext cx="2146096" cy="687744"/>
          </a:xfrm>
          <a:prstGeom prst="rect">
            <a:avLst/>
          </a:prstGeom>
          <a:solidFill>
            <a:srgbClr val="F0F5F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chemeClr val="tx1"/>
                </a:solidFill>
              </a:rPr>
              <a:t>less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balanced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coverage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fewer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topics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E10D4668-06DF-135F-1117-27200F28E237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134318" y="1566737"/>
            <a:ext cx="822730" cy="606922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hteck 4">
            <a:extLst>
              <a:ext uri="{FF2B5EF4-FFF2-40B4-BE49-F238E27FC236}">
                <a16:creationId xmlns:a16="http://schemas.microsoft.com/office/drawing/2014/main" id="{CF16D4E7-0CBA-D608-1005-E4017F43C903}"/>
              </a:ext>
            </a:extLst>
          </p:cNvPr>
          <p:cNvSpPr/>
          <p:nvPr/>
        </p:nvSpPr>
        <p:spPr>
          <a:xfrm>
            <a:off x="1842105" y="3208149"/>
            <a:ext cx="3644295" cy="1906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57672D4-421A-D74C-D177-089E287D0E0F}"/>
              </a:ext>
            </a:extLst>
          </p:cNvPr>
          <p:cNvSpPr/>
          <p:nvPr/>
        </p:nvSpPr>
        <p:spPr>
          <a:xfrm>
            <a:off x="6493790" y="1945038"/>
            <a:ext cx="577803" cy="3169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3B04DEF-60EC-E1FF-E555-0B3145A6864A}"/>
              </a:ext>
            </a:extLst>
          </p:cNvPr>
          <p:cNvSpPr/>
          <p:nvPr/>
        </p:nvSpPr>
        <p:spPr>
          <a:xfrm>
            <a:off x="4819973" y="2913681"/>
            <a:ext cx="348712" cy="4107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8DC3DA8-32A8-9BAA-0EE6-673B8410CE17}"/>
              </a:ext>
            </a:extLst>
          </p:cNvPr>
          <p:cNvSpPr/>
          <p:nvPr/>
        </p:nvSpPr>
        <p:spPr>
          <a:xfrm>
            <a:off x="2623001" y="3675028"/>
            <a:ext cx="1803340" cy="687744"/>
          </a:xfrm>
          <a:prstGeom prst="rect">
            <a:avLst/>
          </a:prstGeom>
          <a:solidFill>
            <a:srgbClr val="F0F5FA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de-DE" sz="1400" dirty="0" err="1">
                <a:solidFill>
                  <a:schemeClr val="tx1"/>
                </a:solidFill>
              </a:rPr>
              <a:t>balanced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coverage</a:t>
            </a:r>
            <a:r>
              <a:rPr lang="de-DE" sz="1400" dirty="0">
                <a:solidFill>
                  <a:schemeClr val="tx1"/>
                </a:solidFill>
              </a:rPr>
              <a:t> </a:t>
            </a:r>
            <a:r>
              <a:rPr lang="de-DE" sz="1400" dirty="0" err="1">
                <a:solidFill>
                  <a:schemeClr val="tx1"/>
                </a:solidFill>
              </a:rPr>
              <a:t>of</a:t>
            </a:r>
            <a:r>
              <a:rPr lang="de-DE" sz="1400" dirty="0">
                <a:solidFill>
                  <a:schemeClr val="tx1"/>
                </a:solidFill>
              </a:rPr>
              <a:t> multiple </a:t>
            </a:r>
            <a:r>
              <a:rPr lang="de-DE" sz="1400" dirty="0" err="1">
                <a:solidFill>
                  <a:schemeClr val="tx1"/>
                </a:solidFill>
              </a:rPr>
              <a:t>topics</a:t>
            </a:r>
            <a:endParaRPr lang="de-DE" sz="1400" dirty="0">
              <a:solidFill>
                <a:schemeClr val="tx1"/>
              </a:solidFill>
            </a:endParaRPr>
          </a:p>
        </p:txBody>
      </p: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652276BB-79BB-5302-CDB5-FB7911E1A840}"/>
              </a:ext>
            </a:extLst>
          </p:cNvPr>
          <p:cNvCxnSpPr>
            <a:cxnSpLocks/>
          </p:cNvCxnSpPr>
          <p:nvPr/>
        </p:nvCxnSpPr>
        <p:spPr>
          <a:xfrm flipH="1">
            <a:off x="1972270" y="4018900"/>
            <a:ext cx="650731" cy="394714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>
            <a:extLst>
              <a:ext uri="{FF2B5EF4-FFF2-40B4-BE49-F238E27FC236}">
                <a16:creationId xmlns:a16="http://schemas.microsoft.com/office/drawing/2014/main" id="{18696BB6-50BF-D879-0098-DB7A2540F99E}"/>
              </a:ext>
            </a:extLst>
          </p:cNvPr>
          <p:cNvSpPr/>
          <p:nvPr/>
        </p:nvSpPr>
        <p:spPr>
          <a:xfrm>
            <a:off x="1886441" y="5203555"/>
            <a:ext cx="3555626" cy="25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382CC70-E91A-78CD-33C8-F08D3F088354}"/>
              </a:ext>
            </a:extLst>
          </p:cNvPr>
          <p:cNvSpPr/>
          <p:nvPr/>
        </p:nvSpPr>
        <p:spPr>
          <a:xfrm>
            <a:off x="6493791" y="5188719"/>
            <a:ext cx="887912" cy="2547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1192776"/>
      </p:ext>
    </p:extLst>
  </p:cSld>
  <p:clrMapOvr>
    <a:masterClrMapping/>
  </p:clrMapOvr>
  <p:transition spd="slow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1008013-31D7-AD1B-85E2-65CF06B07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12" y="878993"/>
            <a:ext cx="7731271" cy="4638762"/>
          </a:xfrm>
          <a:prstGeom prst="rect">
            <a:avLst/>
          </a:prstGeom>
        </p:spPr>
      </p:pic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160CAFE-8862-CD1C-3CA4-BACA94D0F2ED}"/>
              </a:ext>
            </a:extLst>
          </p:cNvPr>
          <p:cNvGrpSpPr/>
          <p:nvPr/>
        </p:nvGrpSpPr>
        <p:grpSpPr>
          <a:xfrm>
            <a:off x="6163918" y="586056"/>
            <a:ext cx="2937891" cy="1629405"/>
            <a:chOff x="6163918" y="586056"/>
            <a:chExt cx="2937891" cy="1629405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243C8D91-2756-DD91-16FC-BD6CEAB8DA58}"/>
                </a:ext>
              </a:extLst>
            </p:cNvPr>
            <p:cNvSpPr/>
            <p:nvPr/>
          </p:nvSpPr>
          <p:spPr>
            <a:xfrm>
              <a:off x="6163918" y="586056"/>
              <a:ext cx="2937891" cy="699893"/>
            </a:xfrm>
            <a:prstGeom prst="rect">
              <a:avLst/>
            </a:prstGeom>
            <a:solidFill>
              <a:srgbClr val="F0F5FA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de-DE" sz="1400" dirty="0">
                  <a:solidFill>
                    <a:schemeClr val="tx1"/>
                  </a:solidFill>
                </a:rPr>
                <a:t>49% </a:t>
              </a:r>
              <a:r>
                <a:rPr lang="de-DE" sz="1400" dirty="0" err="1">
                  <a:solidFill>
                    <a:schemeClr val="tx1"/>
                  </a:solidFill>
                </a:rPr>
                <a:t>of</a:t>
              </a:r>
              <a:r>
                <a:rPr lang="de-DE" sz="1400" dirty="0">
                  <a:solidFill>
                    <a:schemeClr val="tx1"/>
                  </a:solidFill>
                </a:rPr>
                <a:t> </a:t>
              </a:r>
              <a:r>
                <a:rPr lang="de-DE" sz="1400" dirty="0" err="1">
                  <a:solidFill>
                    <a:schemeClr val="tx1"/>
                  </a:solidFill>
                </a:rPr>
                <a:t>Xinhua‘s</a:t>
              </a:r>
              <a:r>
                <a:rPr lang="de-DE" sz="1400" dirty="0">
                  <a:solidFill>
                    <a:schemeClr val="tx1"/>
                  </a:solidFill>
                </a:rPr>
                <a:t> Ukraine </a:t>
              </a:r>
              <a:r>
                <a:rPr lang="de-DE" sz="1400" dirty="0" err="1">
                  <a:solidFill>
                    <a:schemeClr val="tx1"/>
                  </a:solidFill>
                </a:rPr>
                <a:t>coverage</a:t>
              </a:r>
              <a:endParaRPr lang="de-DE" sz="14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de-DE" sz="1400" dirty="0">
                  <a:solidFill>
                    <a:schemeClr val="tx1"/>
                  </a:solidFill>
                </a:rPr>
                <a:t>     =  </a:t>
              </a:r>
              <a:r>
                <a:rPr lang="de-DE" sz="1400" dirty="0" err="1">
                  <a:solidFill>
                    <a:schemeClr val="tx1"/>
                  </a:solidFill>
                </a:rPr>
                <a:t>drone</a:t>
              </a:r>
              <a:r>
                <a:rPr lang="de-DE" sz="1400" dirty="0">
                  <a:solidFill>
                    <a:schemeClr val="tx1"/>
                  </a:solidFill>
                </a:rPr>
                <a:t> </a:t>
              </a:r>
              <a:r>
                <a:rPr lang="de-DE" sz="1400" dirty="0" err="1">
                  <a:solidFill>
                    <a:schemeClr val="tx1"/>
                  </a:solidFill>
                </a:rPr>
                <a:t>attack</a:t>
              </a:r>
              <a:r>
                <a:rPr lang="de-DE" sz="1400" dirty="0">
                  <a:solidFill>
                    <a:schemeClr val="tx1"/>
                  </a:solidFill>
                </a:rPr>
                <a:t> on Moscow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7434022E-BA69-53EA-74DA-A9469AE12E9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flipH="1">
              <a:off x="6808361" y="1285949"/>
              <a:ext cx="824503" cy="929512"/>
            </a:xfrm>
            <a:prstGeom prst="straightConnector1">
              <a:avLst/>
            </a:prstGeom>
            <a:ln w="2857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CD4A2AA1-0483-870C-6B80-FA5DCAB6B9B1}"/>
              </a:ext>
            </a:extLst>
          </p:cNvPr>
          <p:cNvSpPr/>
          <p:nvPr/>
        </p:nvSpPr>
        <p:spPr>
          <a:xfrm>
            <a:off x="367574" y="224726"/>
            <a:ext cx="2949063" cy="634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Ukraine: Who </a:t>
            </a:r>
            <a:r>
              <a:rPr lang="de-DE" dirty="0" err="1"/>
              <a:t>covers</a:t>
            </a:r>
            <a:r>
              <a:rPr lang="de-DE" dirty="0"/>
              <a:t> </a:t>
            </a:r>
            <a:r>
              <a:rPr lang="de-DE" dirty="0" err="1"/>
              <a:t>what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810096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09831E-295D-F4C0-DB2E-48161380DF11}"/>
              </a:ext>
            </a:extLst>
          </p:cNvPr>
          <p:cNvSpPr/>
          <p:nvPr/>
        </p:nvSpPr>
        <p:spPr>
          <a:xfrm>
            <a:off x="367574" y="224726"/>
            <a:ext cx="1848684" cy="634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More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Explore</a:t>
            </a:r>
            <a:endParaRPr lang="de-DE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2D3FE55-08A6-6736-A8E9-CF559877CB34}"/>
              </a:ext>
            </a:extLst>
          </p:cNvPr>
          <p:cNvSpPr/>
          <p:nvPr/>
        </p:nvSpPr>
        <p:spPr>
          <a:xfrm>
            <a:off x="1386077" y="1681566"/>
            <a:ext cx="5735394" cy="2430463"/>
          </a:xfrm>
          <a:prstGeom prst="rect">
            <a:avLst/>
          </a:prstGeom>
          <a:solidFill>
            <a:srgbClr val="F0F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b="1" dirty="0" err="1">
                <a:solidFill>
                  <a:schemeClr val="tx1"/>
                </a:solidFill>
              </a:rPr>
              <a:t>How</a:t>
            </a:r>
            <a:r>
              <a:rPr lang="de-DE" sz="1400" b="1" dirty="0">
                <a:solidFill>
                  <a:schemeClr val="tx1"/>
                </a:solidFill>
              </a:rPr>
              <a:t> do </a:t>
            </a:r>
            <a:r>
              <a:rPr lang="de-DE" sz="1400" b="1" dirty="0" err="1">
                <a:solidFill>
                  <a:schemeClr val="tx1"/>
                </a:solidFill>
              </a:rPr>
              <a:t>topics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evolve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over</a:t>
            </a:r>
            <a:r>
              <a:rPr lang="de-DE" sz="1400" b="1" dirty="0">
                <a:solidFill>
                  <a:schemeClr val="tx1"/>
                </a:solidFill>
              </a:rPr>
              <a:t> time (</a:t>
            </a:r>
            <a:r>
              <a:rPr lang="de-DE" sz="1400" b="1" dirty="0" err="1">
                <a:solidFill>
                  <a:schemeClr val="tx1"/>
                </a:solidFill>
              </a:rPr>
              <a:t>days</a:t>
            </a:r>
            <a:r>
              <a:rPr lang="de-DE" sz="1400" b="1" dirty="0">
                <a:solidFill>
                  <a:schemeClr val="tx1"/>
                </a:solidFill>
              </a:rPr>
              <a:t> / </a:t>
            </a:r>
            <a:r>
              <a:rPr lang="de-DE" sz="1400" b="1" dirty="0" err="1">
                <a:solidFill>
                  <a:schemeClr val="tx1"/>
                </a:solidFill>
              </a:rPr>
              <a:t>months</a:t>
            </a:r>
            <a:r>
              <a:rPr lang="de-DE" sz="1400" b="1" dirty="0">
                <a:solidFill>
                  <a:schemeClr val="tx1"/>
                </a:solidFill>
              </a:rPr>
              <a:t> / </a:t>
            </a:r>
            <a:r>
              <a:rPr lang="de-DE" sz="1400" b="1" dirty="0" err="1">
                <a:solidFill>
                  <a:schemeClr val="tx1"/>
                </a:solidFill>
              </a:rPr>
              <a:t>years</a:t>
            </a:r>
            <a:r>
              <a:rPr lang="de-DE" sz="1400" b="1" dirty="0">
                <a:solidFill>
                  <a:schemeClr val="tx1"/>
                </a:solidFill>
              </a:rPr>
              <a:t>)?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b="1" dirty="0" err="1">
                <a:solidFill>
                  <a:schemeClr val="tx1"/>
                </a:solidFill>
              </a:rPr>
              <a:t>Compare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publications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that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come</a:t>
            </a:r>
            <a:r>
              <a:rPr lang="de-DE" sz="1400" b="1" dirty="0">
                <a:solidFill>
                  <a:schemeClr val="tx1"/>
                </a:solidFill>
              </a:rPr>
              <a:t> in multiple </a:t>
            </a:r>
            <a:r>
              <a:rPr lang="de-DE" sz="1400" b="1" dirty="0" err="1">
                <a:solidFill>
                  <a:schemeClr val="tx1"/>
                </a:solidFill>
              </a:rPr>
              <a:t>language</a:t>
            </a:r>
            <a:endParaRPr lang="de-DE" sz="14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b="1" dirty="0" err="1">
                <a:solidFill>
                  <a:schemeClr val="tx1"/>
                </a:solidFill>
              </a:rPr>
              <a:t>for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example</a:t>
            </a:r>
            <a:r>
              <a:rPr lang="de-DE" sz="1400" b="1" dirty="0">
                <a:solidFill>
                  <a:schemeClr val="tx1"/>
                </a:solidFill>
              </a:rPr>
              <a:t>: </a:t>
            </a:r>
            <a:r>
              <a:rPr lang="de-DE" sz="1400" b="1" dirty="0" err="1">
                <a:solidFill>
                  <a:schemeClr val="tx1"/>
                </a:solidFill>
              </a:rPr>
              <a:t>People‘s</a:t>
            </a:r>
            <a:r>
              <a:rPr lang="de-DE" sz="1400" b="1" dirty="0">
                <a:solidFill>
                  <a:schemeClr val="tx1"/>
                </a:solidFill>
              </a:rPr>
              <a:t> Daily vs. </a:t>
            </a:r>
            <a:r>
              <a:rPr lang="zh-CN" altLang="de-DE" sz="1400" b="1" dirty="0">
                <a:solidFill>
                  <a:schemeClr val="tx1"/>
                </a:solidFill>
              </a:rPr>
              <a:t>人民日报 </a:t>
            </a:r>
            <a:r>
              <a:rPr lang="de-DE" altLang="zh-CN" sz="1400" b="1" dirty="0">
                <a:solidFill>
                  <a:schemeClr val="tx1"/>
                </a:solidFill>
              </a:rPr>
              <a:t>(</a:t>
            </a:r>
            <a:r>
              <a:rPr lang="de-DE" altLang="zh-CN" sz="1400" b="1" dirty="0" err="1">
                <a:solidFill>
                  <a:schemeClr val="tx1"/>
                </a:solidFill>
              </a:rPr>
              <a:t>rénmín</a:t>
            </a:r>
            <a:r>
              <a:rPr lang="de-DE" altLang="zh-CN" sz="1400" b="1" dirty="0">
                <a:solidFill>
                  <a:schemeClr val="tx1"/>
                </a:solidFill>
              </a:rPr>
              <a:t> </a:t>
            </a:r>
            <a:r>
              <a:rPr lang="de-DE" altLang="zh-CN" sz="1400" b="1" dirty="0" err="1">
                <a:solidFill>
                  <a:schemeClr val="tx1"/>
                </a:solidFill>
              </a:rPr>
              <a:t>rìbào</a:t>
            </a:r>
            <a:r>
              <a:rPr lang="de-DE" altLang="zh-CN" sz="1400" b="1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b="1" dirty="0">
                <a:solidFill>
                  <a:schemeClr val="tx1"/>
                </a:solidFill>
              </a:rPr>
              <a:t>Use </a:t>
            </a:r>
            <a:r>
              <a:rPr lang="de-DE" sz="1400" b="1" dirty="0" err="1">
                <a:solidFill>
                  <a:schemeClr val="tx1"/>
                </a:solidFill>
              </a:rPr>
              <a:t>ChatGPT</a:t>
            </a:r>
            <a:r>
              <a:rPr lang="de-DE" sz="1400" b="1" dirty="0">
                <a:solidFill>
                  <a:schemeClr val="tx1"/>
                </a:solidFill>
              </a:rPr>
              <a:t> / </a:t>
            </a:r>
            <a:r>
              <a:rPr lang="de-DE" sz="1400" b="1" dirty="0" err="1">
                <a:solidFill>
                  <a:schemeClr val="tx1"/>
                </a:solidFill>
              </a:rPr>
              <a:t>other</a:t>
            </a:r>
            <a:r>
              <a:rPr lang="de-DE" sz="1400" b="1" dirty="0">
                <a:solidFill>
                  <a:schemeClr val="tx1"/>
                </a:solidFill>
              </a:rPr>
              <a:t> LLM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b="1" dirty="0" err="1">
                <a:solidFill>
                  <a:schemeClr val="tx1"/>
                </a:solidFill>
              </a:rPr>
              <a:t>to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summarize</a:t>
            </a:r>
            <a:r>
              <a:rPr lang="de-DE" sz="1400" b="1" dirty="0">
                <a:solidFill>
                  <a:schemeClr val="tx1"/>
                </a:solidFill>
              </a:rPr>
              <a:t> TASS </a:t>
            </a:r>
            <a:r>
              <a:rPr lang="de-DE" sz="1400" b="1" dirty="0" err="1">
                <a:solidFill>
                  <a:schemeClr val="tx1"/>
                </a:solidFill>
              </a:rPr>
              <a:t>view</a:t>
            </a:r>
            <a:r>
              <a:rPr lang="de-DE" sz="1400" b="1" dirty="0">
                <a:solidFill>
                  <a:schemeClr val="tx1"/>
                </a:solidFill>
              </a:rPr>
              <a:t> on </a:t>
            </a:r>
            <a:r>
              <a:rPr lang="de-DE" sz="1400" b="1" dirty="0" err="1">
                <a:solidFill>
                  <a:schemeClr val="tx1"/>
                </a:solidFill>
              </a:rPr>
              <a:t>topic</a:t>
            </a:r>
            <a:r>
              <a:rPr lang="de-DE" sz="1400" b="1" dirty="0">
                <a:solidFill>
                  <a:schemeClr val="tx1"/>
                </a:solidFill>
              </a:rPr>
              <a:t> X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b="1" dirty="0" err="1">
                <a:solidFill>
                  <a:schemeClr val="tx1"/>
                </a:solidFill>
              </a:rPr>
              <a:t>to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identify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clear</a:t>
            </a:r>
            <a:r>
              <a:rPr lang="de-DE" sz="1400" b="1" dirty="0">
                <a:solidFill>
                  <a:schemeClr val="tx1"/>
                </a:solidFill>
              </a:rPr>
              <a:t> fake </a:t>
            </a:r>
            <a:r>
              <a:rPr lang="de-DE" sz="1400" b="1" dirty="0" err="1">
                <a:solidFill>
                  <a:schemeClr val="tx1"/>
                </a:solidFill>
              </a:rPr>
              <a:t>news</a:t>
            </a:r>
            <a:endParaRPr lang="de-DE" sz="14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1400" b="1" dirty="0" err="1">
                <a:solidFill>
                  <a:schemeClr val="tx1"/>
                </a:solidFill>
              </a:rPr>
              <a:t>to</a:t>
            </a:r>
            <a:r>
              <a:rPr lang="de-DE" sz="1400" b="1" dirty="0">
                <a:solidFill>
                  <a:schemeClr val="tx1"/>
                </a:solidFill>
              </a:rPr>
              <a:t> </a:t>
            </a:r>
            <a:r>
              <a:rPr lang="de-DE" sz="1400" b="1" dirty="0" err="1">
                <a:solidFill>
                  <a:schemeClr val="tx1"/>
                </a:solidFill>
              </a:rPr>
              <a:t>list</a:t>
            </a:r>
            <a:r>
              <a:rPr lang="de-DE" sz="1400" b="1" dirty="0">
                <a:solidFill>
                  <a:schemeClr val="tx1"/>
                </a:solidFill>
              </a:rPr>
              <a:t> repetitive narratives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6B29D80-5800-38E9-00D5-9D4E35FBC2B3}"/>
              </a:ext>
            </a:extLst>
          </p:cNvPr>
          <p:cNvGrpSpPr/>
          <p:nvPr/>
        </p:nvGrpSpPr>
        <p:grpSpPr>
          <a:xfrm>
            <a:off x="5264727" y="2781993"/>
            <a:ext cx="2932452" cy="1119447"/>
            <a:chOff x="5264727" y="2781993"/>
            <a:chExt cx="2932452" cy="1119447"/>
          </a:xfrm>
        </p:grpSpPr>
        <p:sp>
          <p:nvSpPr>
            <p:cNvPr id="3" name="Pfeil: nach rechts 2">
              <a:extLst>
                <a:ext uri="{FF2B5EF4-FFF2-40B4-BE49-F238E27FC236}">
                  <a16:creationId xmlns:a16="http://schemas.microsoft.com/office/drawing/2014/main" id="{3A6FE1A6-2F02-C384-5F3B-6B33D721900D}"/>
                </a:ext>
              </a:extLst>
            </p:cNvPr>
            <p:cNvSpPr/>
            <p:nvPr/>
          </p:nvSpPr>
          <p:spPr>
            <a:xfrm>
              <a:off x="5738087" y="3026089"/>
              <a:ext cx="906650" cy="55793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7066E37B-541E-A21D-E662-7D39A1D71198}"/>
                </a:ext>
              </a:extLst>
            </p:cNvPr>
            <p:cNvSpPr/>
            <p:nvPr/>
          </p:nvSpPr>
          <p:spPr>
            <a:xfrm>
              <a:off x="6835464" y="3026088"/>
              <a:ext cx="1361715" cy="557939"/>
            </a:xfrm>
            <a:prstGeom prst="rect">
              <a:avLst/>
            </a:prstGeom>
            <a:solidFill>
              <a:srgbClr val="C6D9F1">
                <a:alpha val="87843"/>
              </a:srgb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de-DE" dirty="0" err="1">
                  <a:solidFill>
                    <a:schemeClr val="tx1"/>
                  </a:solidFill>
                </a:rPr>
                <a:t>ask</a:t>
              </a:r>
              <a:r>
                <a:rPr lang="de-DE" dirty="0">
                  <a:solidFill>
                    <a:schemeClr val="tx1"/>
                  </a:solidFill>
                </a:rPr>
                <a:t> TH.AI !</a:t>
              </a:r>
            </a:p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" name="Geschweifte Klammer rechts 4">
              <a:extLst>
                <a:ext uri="{FF2B5EF4-FFF2-40B4-BE49-F238E27FC236}">
                  <a16:creationId xmlns:a16="http://schemas.microsoft.com/office/drawing/2014/main" id="{8584A77E-ACBE-E34A-11AB-2CF7B3E1D75B}"/>
                </a:ext>
              </a:extLst>
            </p:cNvPr>
            <p:cNvSpPr/>
            <p:nvPr/>
          </p:nvSpPr>
          <p:spPr>
            <a:xfrm>
              <a:off x="5264727" y="2781993"/>
              <a:ext cx="282633" cy="1119447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09831E-295D-F4C0-DB2E-48161380DF11}"/>
              </a:ext>
            </a:extLst>
          </p:cNvPr>
          <p:cNvSpPr/>
          <p:nvPr/>
        </p:nvSpPr>
        <p:spPr>
          <a:xfrm>
            <a:off x="367574" y="224726"/>
            <a:ext cx="2864358" cy="634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Tools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Study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3D969A-3062-176F-BA72-22B1686FAF68}"/>
              </a:ext>
            </a:extLst>
          </p:cNvPr>
          <p:cNvSpPr/>
          <p:nvPr/>
        </p:nvSpPr>
        <p:spPr>
          <a:xfrm>
            <a:off x="3134268" y="1206019"/>
            <a:ext cx="5455898" cy="9378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chemeClr val="tx1"/>
                </a:solidFill>
              </a:rPr>
              <a:t>Python  </a:t>
            </a:r>
            <a:r>
              <a:rPr lang="de-DE" sz="1200" dirty="0" err="1">
                <a:solidFill>
                  <a:schemeClr val="tx1"/>
                </a:solidFill>
              </a:rPr>
              <a:t>Jupyter</a:t>
            </a:r>
            <a:r>
              <a:rPr lang="de-DE" sz="1200" dirty="0">
                <a:solidFill>
                  <a:schemeClr val="tx1"/>
                </a:solidFill>
              </a:rPr>
              <a:t>  </a:t>
            </a:r>
            <a:r>
              <a:rPr lang="de-DE" sz="1200" dirty="0" err="1">
                <a:solidFill>
                  <a:schemeClr val="tx1"/>
                </a:solidFill>
              </a:rPr>
              <a:t>Requests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Numpy</a:t>
            </a:r>
            <a:r>
              <a:rPr lang="de-DE" sz="1200" dirty="0">
                <a:solidFill>
                  <a:schemeClr val="tx1"/>
                </a:solidFill>
              </a:rPr>
              <a:t>  Pandas  </a:t>
            </a:r>
            <a:r>
              <a:rPr lang="de-DE" sz="1200" dirty="0" err="1">
                <a:solidFill>
                  <a:schemeClr val="tx1"/>
                </a:solidFill>
              </a:rPr>
              <a:t>Plotly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Wordcloud</a:t>
            </a:r>
            <a:r>
              <a:rPr lang="de-DE" sz="1200" dirty="0">
                <a:solidFill>
                  <a:schemeClr val="tx1"/>
                </a:solidFill>
              </a:rPr>
              <a:t> PIL </a:t>
            </a:r>
            <a:r>
              <a:rPr lang="de-DE" sz="1200" dirty="0" err="1">
                <a:solidFill>
                  <a:schemeClr val="tx1"/>
                </a:solidFill>
              </a:rPr>
              <a:t>rasterio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skimage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geopandas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shapely</a:t>
            </a:r>
            <a:r>
              <a:rPr lang="de-DE" sz="1200" dirty="0">
                <a:solidFill>
                  <a:schemeClr val="tx1"/>
                </a:solidFill>
              </a:rPr>
              <a:t> pickle </a:t>
            </a:r>
            <a:r>
              <a:rPr lang="de-DE" sz="1200" dirty="0" err="1">
                <a:solidFill>
                  <a:schemeClr val="tx1"/>
                </a:solidFill>
              </a:rPr>
              <a:t>requests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BeautifulSoup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SimpleHTTP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RequestHandler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TCPServer</a:t>
            </a:r>
            <a:r>
              <a:rPr lang="de-DE" sz="1200" dirty="0">
                <a:solidFill>
                  <a:schemeClr val="tx1"/>
                </a:solidFill>
              </a:rPr>
              <a:t> Thread newspaper3k </a:t>
            </a:r>
            <a:r>
              <a:rPr lang="de-DE" sz="1200" dirty="0" err="1">
                <a:solidFill>
                  <a:schemeClr val="tx1"/>
                </a:solidFill>
              </a:rPr>
              <a:t>urllib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regular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expressions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93D8E8-2D83-1E5D-AF0E-A88A81824382}"/>
              </a:ext>
            </a:extLst>
          </p:cNvPr>
          <p:cNvSpPr/>
          <p:nvPr/>
        </p:nvSpPr>
        <p:spPr>
          <a:xfrm>
            <a:off x="451946" y="1203892"/>
            <a:ext cx="1743996" cy="469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1"/>
                </a:solidFill>
              </a:rPr>
              <a:t>The </a:t>
            </a:r>
            <a:r>
              <a:rPr lang="de-DE" b="1" dirty="0" err="1">
                <a:solidFill>
                  <a:schemeClr val="tx1"/>
                </a:solidFill>
              </a:rPr>
              <a:t>Usual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4E1B95-4215-CDAC-B7F0-BEB3AFF4697D}"/>
              </a:ext>
            </a:extLst>
          </p:cNvPr>
          <p:cNvSpPr/>
          <p:nvPr/>
        </p:nvSpPr>
        <p:spPr>
          <a:xfrm>
            <a:off x="451946" y="2297365"/>
            <a:ext cx="1743996" cy="3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1"/>
                </a:solidFill>
              </a:rPr>
              <a:t>The Special 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6B2B71F3-8009-E812-4455-96F22D3B5AE7}"/>
              </a:ext>
            </a:extLst>
          </p:cNvPr>
          <p:cNvSpPr/>
          <p:nvPr/>
        </p:nvSpPr>
        <p:spPr>
          <a:xfrm>
            <a:off x="7700732" y="2371622"/>
            <a:ext cx="183223" cy="100261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357900-2EAE-B7B3-BFC1-C685611E3A1F}"/>
              </a:ext>
            </a:extLst>
          </p:cNvPr>
          <p:cNvSpPr/>
          <p:nvPr/>
        </p:nvSpPr>
        <p:spPr>
          <a:xfrm>
            <a:off x="7883955" y="2482796"/>
            <a:ext cx="1746297" cy="708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sz="1200" b="1" dirty="0" err="1">
                <a:solidFill>
                  <a:schemeClr val="accent1">
                    <a:lumMod val="75000"/>
                  </a:schemeClr>
                </a:solidFill>
              </a:rPr>
              <a:t>BERTopic</a:t>
            </a:r>
            <a:endParaRPr lang="de-DE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de-DE" sz="1200" b="1" dirty="0" err="1">
                <a:solidFill>
                  <a:schemeClr val="accent1">
                    <a:lumMod val="75000"/>
                  </a:schemeClr>
                </a:solidFill>
              </a:rPr>
              <a:t>Grootendorst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, 2021)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3349BAC-E5E2-6676-F22C-4C507F662DCD}"/>
              </a:ext>
            </a:extLst>
          </p:cNvPr>
          <p:cNvGrpSpPr/>
          <p:nvPr/>
        </p:nvGrpSpPr>
        <p:grpSpPr>
          <a:xfrm>
            <a:off x="3150719" y="2432199"/>
            <a:ext cx="4353926" cy="895126"/>
            <a:chOff x="3230305" y="128058"/>
            <a:chExt cx="4867411" cy="89512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C4412418-DCC0-E862-56BA-022B1C126A58}"/>
                </a:ext>
              </a:extLst>
            </p:cNvPr>
            <p:cNvSpPr/>
            <p:nvPr/>
          </p:nvSpPr>
          <p:spPr>
            <a:xfrm>
              <a:off x="3230305" y="128059"/>
              <a:ext cx="4867411" cy="8951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BERT</a:t>
              </a:r>
            </a:p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UMAP + </a:t>
              </a:r>
              <a:r>
                <a:rPr lang="de-DE" sz="1200" dirty="0" err="1">
                  <a:solidFill>
                    <a:schemeClr val="tx1"/>
                  </a:solidFill>
                </a:rPr>
                <a:t>HDBScan</a:t>
              </a:r>
              <a:endParaRPr lang="de-DE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C-TF-IDF + MMR 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4B9DE47-4596-82FC-3A53-50AB515F624F}"/>
                </a:ext>
              </a:extLst>
            </p:cNvPr>
            <p:cNvSpPr/>
            <p:nvPr/>
          </p:nvSpPr>
          <p:spPr>
            <a:xfrm>
              <a:off x="5028436" y="128058"/>
              <a:ext cx="2716777" cy="89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  <a:sym typeface="Wingdings" panose="05000000000000000000" pitchFamily="2" charset="2"/>
                </a:rPr>
                <a:t>  </a:t>
              </a:r>
              <a:r>
                <a:rPr lang="de-DE" sz="1200" dirty="0" err="1">
                  <a:solidFill>
                    <a:schemeClr val="tx1"/>
                  </a:solidFill>
                </a:rPr>
                <a:t>embedding</a:t>
              </a:r>
              <a:endParaRPr lang="de-DE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  <a:sym typeface="Wingdings" panose="05000000000000000000" pitchFamily="2" charset="2"/>
                </a:rPr>
                <a:t>  </a:t>
              </a:r>
              <a:r>
                <a:rPr lang="de-DE" sz="1200" dirty="0" err="1">
                  <a:solidFill>
                    <a:schemeClr val="tx1"/>
                  </a:solidFill>
                </a:rPr>
                <a:t>clustering</a:t>
              </a:r>
              <a:endParaRPr lang="de-DE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  <a:sym typeface="Wingdings" panose="05000000000000000000" pitchFamily="2" charset="2"/>
                </a:rPr>
                <a:t>  </a:t>
              </a:r>
              <a:r>
                <a:rPr lang="de-DE" sz="1200" dirty="0" err="1">
                  <a:solidFill>
                    <a:schemeClr val="tx1"/>
                  </a:solidFill>
                </a:rPr>
                <a:t>topic</a:t>
              </a:r>
              <a:r>
                <a:rPr lang="de-DE" sz="1200" dirty="0">
                  <a:solidFill>
                    <a:schemeClr val="tx1"/>
                  </a:solidFill>
                </a:rPr>
                <a:t> </a:t>
              </a:r>
              <a:r>
                <a:rPr lang="de-DE" sz="1200" dirty="0" err="1">
                  <a:solidFill>
                    <a:schemeClr val="tx1"/>
                  </a:solidFill>
                </a:rPr>
                <a:t>representations</a:t>
              </a:r>
              <a:endParaRPr lang="de-DE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de-DE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2915609"/>
      </p:ext>
    </p:extLst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8809831E-295D-F4C0-DB2E-48161380DF11}"/>
              </a:ext>
            </a:extLst>
          </p:cNvPr>
          <p:cNvSpPr/>
          <p:nvPr/>
        </p:nvSpPr>
        <p:spPr>
          <a:xfrm>
            <a:off x="367574" y="224726"/>
            <a:ext cx="2864358" cy="6344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Tools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Study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A33D969A-3062-176F-BA72-22B1686FAF68}"/>
              </a:ext>
            </a:extLst>
          </p:cNvPr>
          <p:cNvSpPr/>
          <p:nvPr/>
        </p:nvSpPr>
        <p:spPr>
          <a:xfrm>
            <a:off x="3134268" y="1206019"/>
            <a:ext cx="5455898" cy="9378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chemeClr val="tx1"/>
                </a:solidFill>
              </a:rPr>
              <a:t>Python  </a:t>
            </a:r>
            <a:r>
              <a:rPr lang="de-DE" sz="1200" dirty="0" err="1">
                <a:solidFill>
                  <a:schemeClr val="tx1"/>
                </a:solidFill>
              </a:rPr>
              <a:t>Jupyter</a:t>
            </a:r>
            <a:r>
              <a:rPr lang="de-DE" sz="1200" dirty="0">
                <a:solidFill>
                  <a:schemeClr val="tx1"/>
                </a:solidFill>
              </a:rPr>
              <a:t>  </a:t>
            </a:r>
            <a:r>
              <a:rPr lang="de-DE" sz="1200" dirty="0" err="1">
                <a:solidFill>
                  <a:schemeClr val="tx1"/>
                </a:solidFill>
              </a:rPr>
              <a:t>Requests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Numpy</a:t>
            </a:r>
            <a:r>
              <a:rPr lang="de-DE" sz="1200" dirty="0">
                <a:solidFill>
                  <a:schemeClr val="tx1"/>
                </a:solidFill>
              </a:rPr>
              <a:t>  Pandas  </a:t>
            </a:r>
            <a:r>
              <a:rPr lang="de-DE" sz="1200" dirty="0" err="1">
                <a:solidFill>
                  <a:schemeClr val="tx1"/>
                </a:solidFill>
              </a:rPr>
              <a:t>Plotly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Wordcloud</a:t>
            </a:r>
            <a:r>
              <a:rPr lang="de-DE" sz="1200" dirty="0">
                <a:solidFill>
                  <a:schemeClr val="tx1"/>
                </a:solidFill>
              </a:rPr>
              <a:t> PIL </a:t>
            </a:r>
            <a:r>
              <a:rPr lang="de-DE" sz="1200" dirty="0" err="1">
                <a:solidFill>
                  <a:schemeClr val="tx1"/>
                </a:solidFill>
              </a:rPr>
              <a:t>rasterio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skimage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geopandas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shapely</a:t>
            </a:r>
            <a:r>
              <a:rPr lang="de-DE" sz="1200" dirty="0">
                <a:solidFill>
                  <a:schemeClr val="tx1"/>
                </a:solidFill>
              </a:rPr>
              <a:t> pickle </a:t>
            </a:r>
            <a:r>
              <a:rPr lang="de-DE" sz="1200" dirty="0" err="1">
                <a:solidFill>
                  <a:schemeClr val="tx1"/>
                </a:solidFill>
              </a:rPr>
              <a:t>requests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BeautifulSoup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SimpleHTTP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RequestHandler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TCPServer</a:t>
            </a:r>
            <a:r>
              <a:rPr lang="de-DE" sz="1200" dirty="0">
                <a:solidFill>
                  <a:schemeClr val="tx1"/>
                </a:solidFill>
              </a:rPr>
              <a:t> Thread newspaper3k </a:t>
            </a:r>
            <a:r>
              <a:rPr lang="de-DE" sz="1200" dirty="0" err="1">
                <a:solidFill>
                  <a:schemeClr val="tx1"/>
                </a:solidFill>
              </a:rPr>
              <a:t>urllib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regular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expressions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D93D8E8-2D83-1E5D-AF0E-A88A81824382}"/>
              </a:ext>
            </a:extLst>
          </p:cNvPr>
          <p:cNvSpPr/>
          <p:nvPr/>
        </p:nvSpPr>
        <p:spPr>
          <a:xfrm>
            <a:off x="451946" y="1203892"/>
            <a:ext cx="1743996" cy="469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1"/>
                </a:solidFill>
              </a:rPr>
              <a:t>The </a:t>
            </a:r>
            <a:r>
              <a:rPr lang="de-DE" b="1" dirty="0" err="1">
                <a:solidFill>
                  <a:schemeClr val="tx1"/>
                </a:solidFill>
              </a:rPr>
              <a:t>Usual</a:t>
            </a:r>
            <a:r>
              <a:rPr lang="de-DE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44E1B95-4215-CDAC-B7F0-BEB3AFF4697D}"/>
              </a:ext>
            </a:extLst>
          </p:cNvPr>
          <p:cNvSpPr/>
          <p:nvPr/>
        </p:nvSpPr>
        <p:spPr>
          <a:xfrm>
            <a:off x="451946" y="2297365"/>
            <a:ext cx="1743996" cy="375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1"/>
                </a:solidFill>
              </a:rPr>
              <a:t>The Special </a:t>
            </a:r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6B2B71F3-8009-E812-4455-96F22D3B5AE7}"/>
              </a:ext>
            </a:extLst>
          </p:cNvPr>
          <p:cNvSpPr/>
          <p:nvPr/>
        </p:nvSpPr>
        <p:spPr>
          <a:xfrm>
            <a:off x="7700732" y="2371622"/>
            <a:ext cx="183223" cy="1002616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357900-2EAE-B7B3-BFC1-C685611E3A1F}"/>
              </a:ext>
            </a:extLst>
          </p:cNvPr>
          <p:cNvSpPr/>
          <p:nvPr/>
        </p:nvSpPr>
        <p:spPr>
          <a:xfrm>
            <a:off x="7883955" y="2482796"/>
            <a:ext cx="1746297" cy="708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sz="1200" b="1" dirty="0" err="1">
                <a:solidFill>
                  <a:schemeClr val="accent1">
                    <a:lumMod val="75000"/>
                  </a:schemeClr>
                </a:solidFill>
              </a:rPr>
              <a:t>BERTopic</a:t>
            </a:r>
            <a:endParaRPr lang="de-DE" sz="1200" b="1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de-DE" sz="1200" b="1" dirty="0" err="1">
                <a:solidFill>
                  <a:schemeClr val="accent1">
                    <a:lumMod val="75000"/>
                  </a:schemeClr>
                </a:solidFill>
              </a:rPr>
              <a:t>Grootendorst</a:t>
            </a:r>
            <a:r>
              <a:rPr lang="de-DE" sz="1200" b="1" dirty="0">
                <a:solidFill>
                  <a:schemeClr val="accent1">
                    <a:lumMod val="75000"/>
                  </a:schemeClr>
                </a:solidFill>
              </a:rPr>
              <a:t>, 2021)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005E909-B481-1842-FF66-AA918B96847C}"/>
              </a:ext>
            </a:extLst>
          </p:cNvPr>
          <p:cNvSpPr/>
          <p:nvPr/>
        </p:nvSpPr>
        <p:spPr>
          <a:xfrm>
            <a:off x="3167170" y="3585951"/>
            <a:ext cx="4321025" cy="184498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7D05362-976A-3D39-43D0-2B05912522A1}"/>
              </a:ext>
            </a:extLst>
          </p:cNvPr>
          <p:cNvSpPr/>
          <p:nvPr/>
        </p:nvSpPr>
        <p:spPr>
          <a:xfrm>
            <a:off x="453448" y="3487728"/>
            <a:ext cx="2012285" cy="4699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1"/>
                </a:solidFill>
              </a:rPr>
              <a:t>The Very Special 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8BE5FE0-4D18-E3E8-67EE-22397ECDD7D0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3230305" y="4529949"/>
            <a:ext cx="873842" cy="838052"/>
          </a:xfrm>
          <a:prstGeom prst="rect">
            <a:avLst/>
          </a:prstGeom>
          <a:ln w="0">
            <a:noFill/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5600B2D-301D-33D4-455B-E70EFA07111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469949" y="3653414"/>
            <a:ext cx="891397" cy="774907"/>
          </a:xfrm>
          <a:prstGeom prst="rect">
            <a:avLst/>
          </a:prstGeom>
          <a:ln w="0">
            <a:noFill/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9F9E2CE-C3FB-2FCE-9386-9FBE0D5F3AE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230305" y="3629467"/>
            <a:ext cx="978076" cy="798854"/>
          </a:xfrm>
          <a:prstGeom prst="rect">
            <a:avLst/>
          </a:prstGeom>
          <a:ln w="0">
            <a:noFill/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5D0A57D-BA8D-9766-B5A6-2E890E70C0CB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4361387" y="4523255"/>
            <a:ext cx="891397" cy="838052"/>
          </a:xfrm>
          <a:prstGeom prst="rect">
            <a:avLst/>
          </a:prstGeom>
          <a:ln w="0">
            <a:noFill/>
          </a:ln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7CBD59A-CFF7-8560-FAEF-FCF04F9EC54A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5416519" y="3651361"/>
            <a:ext cx="891397" cy="770266"/>
          </a:xfrm>
          <a:prstGeom prst="rect">
            <a:avLst/>
          </a:prstGeom>
          <a:ln w="0">
            <a:noFill/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A644077-6EF8-37A3-C6CC-52EAAC9C7299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5416519" y="4529949"/>
            <a:ext cx="900018" cy="838052"/>
          </a:xfrm>
          <a:prstGeom prst="rect">
            <a:avLst/>
          </a:prstGeom>
          <a:ln w="0">
            <a:noFill/>
          </a:ln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1CF6067-313F-AADC-61FC-65BC6C57BD04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4359463" y="3651361"/>
            <a:ext cx="891397" cy="770266"/>
          </a:xfrm>
          <a:prstGeom prst="rect">
            <a:avLst/>
          </a:prstGeom>
          <a:ln w="0">
            <a:noFill/>
          </a:ln>
        </p:spPr>
      </p:pic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3349BAC-E5E2-6676-F22C-4C507F662DCD}"/>
              </a:ext>
            </a:extLst>
          </p:cNvPr>
          <p:cNvGrpSpPr/>
          <p:nvPr/>
        </p:nvGrpSpPr>
        <p:grpSpPr>
          <a:xfrm>
            <a:off x="3150719" y="2432199"/>
            <a:ext cx="4353926" cy="895126"/>
            <a:chOff x="3230305" y="128058"/>
            <a:chExt cx="4867411" cy="895126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C4412418-DCC0-E862-56BA-022B1C126A58}"/>
                </a:ext>
              </a:extLst>
            </p:cNvPr>
            <p:cNvSpPr/>
            <p:nvPr/>
          </p:nvSpPr>
          <p:spPr>
            <a:xfrm>
              <a:off x="3230305" y="128059"/>
              <a:ext cx="4867411" cy="8951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BERT</a:t>
              </a:r>
            </a:p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UMAP + </a:t>
              </a:r>
              <a:r>
                <a:rPr lang="de-DE" sz="1200" dirty="0" err="1">
                  <a:solidFill>
                    <a:schemeClr val="tx1"/>
                  </a:solidFill>
                </a:rPr>
                <a:t>HDBScan</a:t>
              </a:r>
              <a:endParaRPr lang="de-DE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</a:rPr>
                <a:t>C-TF-IDF + MMR 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E4B9DE47-4596-82FC-3A53-50AB515F624F}"/>
                </a:ext>
              </a:extLst>
            </p:cNvPr>
            <p:cNvSpPr/>
            <p:nvPr/>
          </p:nvSpPr>
          <p:spPr>
            <a:xfrm>
              <a:off x="5028436" y="128058"/>
              <a:ext cx="2716777" cy="8951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  <a:sym typeface="Wingdings" panose="05000000000000000000" pitchFamily="2" charset="2"/>
                </a:rPr>
                <a:t>  </a:t>
              </a:r>
              <a:r>
                <a:rPr lang="de-DE" sz="1200" dirty="0" err="1">
                  <a:solidFill>
                    <a:schemeClr val="tx1"/>
                  </a:solidFill>
                </a:rPr>
                <a:t>embedding</a:t>
              </a:r>
              <a:endParaRPr lang="de-DE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  <a:sym typeface="Wingdings" panose="05000000000000000000" pitchFamily="2" charset="2"/>
                </a:rPr>
                <a:t>  </a:t>
              </a:r>
              <a:r>
                <a:rPr lang="de-DE" sz="1200" dirty="0" err="1">
                  <a:solidFill>
                    <a:schemeClr val="tx1"/>
                  </a:solidFill>
                </a:rPr>
                <a:t>clustering</a:t>
              </a:r>
              <a:endParaRPr lang="de-DE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>
                  <a:solidFill>
                    <a:schemeClr val="tx1"/>
                  </a:solidFill>
                  <a:sym typeface="Wingdings" panose="05000000000000000000" pitchFamily="2" charset="2"/>
                </a:rPr>
                <a:t>  </a:t>
              </a:r>
              <a:r>
                <a:rPr lang="de-DE" sz="1200" dirty="0" err="1">
                  <a:solidFill>
                    <a:schemeClr val="tx1"/>
                  </a:solidFill>
                </a:rPr>
                <a:t>topic</a:t>
              </a:r>
              <a:r>
                <a:rPr lang="de-DE" sz="1200" dirty="0">
                  <a:solidFill>
                    <a:schemeClr val="tx1"/>
                  </a:solidFill>
                </a:rPr>
                <a:t> </a:t>
              </a:r>
              <a:r>
                <a:rPr lang="de-DE" sz="1200" dirty="0" err="1">
                  <a:solidFill>
                    <a:schemeClr val="tx1"/>
                  </a:solidFill>
                </a:rPr>
                <a:t>representations</a:t>
              </a:r>
              <a:endParaRPr lang="de-DE" sz="1200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de-DE" sz="12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253464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/>
          <p:cNvPicPr/>
          <p:nvPr/>
        </p:nvPicPr>
        <p:blipFill>
          <a:blip r:embed="rId2"/>
          <a:stretch/>
        </p:blipFill>
        <p:spPr>
          <a:xfrm>
            <a:off x="2880" y="1631520"/>
            <a:ext cx="10079640" cy="2410920"/>
          </a:xfrm>
          <a:prstGeom prst="rect">
            <a:avLst/>
          </a:prstGeom>
          <a:ln w="0">
            <a:noFill/>
          </a:ln>
        </p:spPr>
      </p:pic>
      <p:pic>
        <p:nvPicPr>
          <p:cNvPr id="50" name="Grafik 49"/>
          <p:cNvPicPr/>
          <p:nvPr/>
        </p:nvPicPr>
        <p:blipFill>
          <a:blip r:embed="rId2"/>
          <a:stretch/>
        </p:blipFill>
        <p:spPr>
          <a:xfrm>
            <a:off x="2880" y="1631520"/>
            <a:ext cx="10079640" cy="2410920"/>
          </a:xfrm>
          <a:prstGeom prst="rect">
            <a:avLst/>
          </a:prstGeom>
          <a:ln w="0">
            <a:noFill/>
          </a:ln>
        </p:spPr>
      </p:pic>
      <p:pic>
        <p:nvPicPr>
          <p:cNvPr id="51" name="Grafik 50"/>
          <p:cNvPicPr/>
          <p:nvPr/>
        </p:nvPicPr>
        <p:blipFill>
          <a:blip r:embed="rId3"/>
          <a:stretch/>
        </p:blipFill>
        <p:spPr>
          <a:xfrm>
            <a:off x="569819" y="1631520"/>
            <a:ext cx="3111028" cy="2080324"/>
          </a:xfrm>
          <a:prstGeom prst="rect">
            <a:avLst/>
          </a:prstGeom>
          <a:ln w="0">
            <a:noFill/>
          </a:ln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38C40EC-9730-D55B-66A0-56B04CDB9C56}"/>
              </a:ext>
            </a:extLst>
          </p:cNvPr>
          <p:cNvSpPr/>
          <p:nvPr/>
        </p:nvSpPr>
        <p:spPr>
          <a:xfrm>
            <a:off x="569052" y="436697"/>
            <a:ext cx="2205146" cy="51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is Topic Analysis?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7244EBA-5050-965A-C105-DE1E2DED020D}"/>
              </a:ext>
            </a:extLst>
          </p:cNvPr>
          <p:cNvSpPr/>
          <p:nvPr/>
        </p:nvSpPr>
        <p:spPr>
          <a:xfrm>
            <a:off x="799633" y="3564610"/>
            <a:ext cx="2675088" cy="1024015"/>
          </a:xfrm>
          <a:prstGeom prst="rect">
            <a:avLst/>
          </a:prstGeom>
          <a:solidFill>
            <a:srgbClr val="F0F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de-DE" sz="1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400" dirty="0">
                <a:solidFill>
                  <a:schemeClr val="tx1"/>
                </a:solidFill>
              </a:rPr>
              <a:t>&gt;</a:t>
            </a:r>
            <a:r>
              <a:rPr lang="en-US" sz="1400" dirty="0">
                <a:solidFill>
                  <a:schemeClr val="tx1"/>
                </a:solidFill>
              </a:rPr>
              <a:t>4,600 news articles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from 11 sites collected between July 24 and August 14</a:t>
            </a:r>
          </a:p>
          <a:p>
            <a:pPr>
              <a:lnSpc>
                <a:spcPct val="150000"/>
              </a:lnSpc>
            </a:pP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307666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/>
          <p:cNvPicPr/>
          <p:nvPr/>
        </p:nvPicPr>
        <p:blipFill>
          <a:blip r:embed="rId2"/>
          <a:stretch/>
        </p:blipFill>
        <p:spPr>
          <a:xfrm>
            <a:off x="2880" y="1631520"/>
            <a:ext cx="10079640" cy="2410920"/>
          </a:xfrm>
          <a:prstGeom prst="rect">
            <a:avLst/>
          </a:prstGeom>
          <a:ln w="0">
            <a:noFill/>
          </a:ln>
        </p:spPr>
      </p:pic>
      <p:pic>
        <p:nvPicPr>
          <p:cNvPr id="50" name="Grafik 49"/>
          <p:cNvPicPr/>
          <p:nvPr/>
        </p:nvPicPr>
        <p:blipFill>
          <a:blip r:embed="rId2"/>
          <a:stretch/>
        </p:blipFill>
        <p:spPr>
          <a:xfrm>
            <a:off x="2880" y="1631520"/>
            <a:ext cx="10079640" cy="2410920"/>
          </a:xfrm>
          <a:prstGeom prst="rect">
            <a:avLst/>
          </a:prstGeom>
          <a:ln w="0">
            <a:noFill/>
          </a:ln>
        </p:spPr>
      </p:pic>
      <p:pic>
        <p:nvPicPr>
          <p:cNvPr id="51" name="Grafik 50"/>
          <p:cNvPicPr/>
          <p:nvPr/>
        </p:nvPicPr>
        <p:blipFill>
          <a:blip r:embed="rId3"/>
          <a:stretch/>
        </p:blipFill>
        <p:spPr>
          <a:xfrm>
            <a:off x="569819" y="1631520"/>
            <a:ext cx="3111028" cy="2080324"/>
          </a:xfrm>
          <a:prstGeom prst="rect">
            <a:avLst/>
          </a:prstGeom>
          <a:ln w="0">
            <a:noFill/>
          </a:ln>
        </p:spPr>
      </p:pic>
      <p:pic>
        <p:nvPicPr>
          <p:cNvPr id="52" name="Grafik 51"/>
          <p:cNvPicPr/>
          <p:nvPr/>
        </p:nvPicPr>
        <p:blipFill>
          <a:blip r:embed="rId4"/>
          <a:stretch/>
        </p:blipFill>
        <p:spPr>
          <a:xfrm>
            <a:off x="6166229" y="1406794"/>
            <a:ext cx="2651400" cy="3344760"/>
          </a:xfrm>
          <a:prstGeom prst="rect">
            <a:avLst/>
          </a:prstGeom>
          <a:ln w="0">
            <a:noFill/>
          </a:ln>
        </p:spPr>
      </p:pic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3A385B32-428E-76FF-E851-27D898A59BA1}"/>
              </a:ext>
            </a:extLst>
          </p:cNvPr>
          <p:cNvSpPr/>
          <p:nvPr/>
        </p:nvSpPr>
        <p:spPr>
          <a:xfrm>
            <a:off x="4502258" y="2564969"/>
            <a:ext cx="906650" cy="55793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3A11DA0-CD2B-8247-4F70-E77586F85F47}"/>
              </a:ext>
            </a:extLst>
          </p:cNvPr>
          <p:cNvSpPr/>
          <p:nvPr/>
        </p:nvSpPr>
        <p:spPr>
          <a:xfrm>
            <a:off x="4044423" y="3130869"/>
            <a:ext cx="1991777" cy="693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>
                <a:solidFill>
                  <a:schemeClr val="tx1"/>
                </a:solidFill>
              </a:rPr>
              <a:t>extract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texts</a:t>
            </a:r>
            <a:endParaRPr lang="de-DE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de-DE" dirty="0">
                <a:solidFill>
                  <a:schemeClr val="tx1"/>
                </a:solidFill>
              </a:rPr>
              <a:t>and </a:t>
            </a:r>
            <a:r>
              <a:rPr lang="de-DE" dirty="0" err="1">
                <a:solidFill>
                  <a:schemeClr val="tx1"/>
                </a:solidFill>
              </a:rPr>
              <a:t>meta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48DA00F-F442-8E31-CD67-0B6820EEAFCB}"/>
              </a:ext>
            </a:extLst>
          </p:cNvPr>
          <p:cNvSpPr/>
          <p:nvPr/>
        </p:nvSpPr>
        <p:spPr>
          <a:xfrm>
            <a:off x="3797621" y="2735695"/>
            <a:ext cx="523772" cy="4339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de-DE" b="1" dirty="0">
                <a:solidFill>
                  <a:schemeClr val="tx1"/>
                </a:solidFill>
              </a:rPr>
              <a:t>1) </a:t>
            </a:r>
          </a:p>
        </p:txBody>
      </p:sp>
      <p:graphicFrame>
        <p:nvGraphicFramePr>
          <p:cNvPr id="9" name="Tabelle 7">
            <a:extLst>
              <a:ext uri="{FF2B5EF4-FFF2-40B4-BE49-F238E27FC236}">
                <a16:creationId xmlns:a16="http://schemas.microsoft.com/office/drawing/2014/main" id="{3E6E8773-2E55-E4DB-D2A0-56C59F99045A}"/>
              </a:ext>
            </a:extLst>
          </p:cNvPr>
          <p:cNvGraphicFramePr>
            <a:graphicFrameLocks noGrp="1"/>
          </p:cNvGraphicFramePr>
          <p:nvPr/>
        </p:nvGraphicFramePr>
        <p:xfrm>
          <a:off x="6011312" y="3649090"/>
          <a:ext cx="4044426" cy="1933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550">
                  <a:extLst>
                    <a:ext uri="{9D8B030D-6E8A-4147-A177-3AD203B41FA5}">
                      <a16:colId xmlns:a16="http://schemas.microsoft.com/office/drawing/2014/main" val="3468152218"/>
                    </a:ext>
                  </a:extLst>
                </a:gridCol>
                <a:gridCol w="836909">
                  <a:extLst>
                    <a:ext uri="{9D8B030D-6E8A-4147-A177-3AD203B41FA5}">
                      <a16:colId xmlns:a16="http://schemas.microsoft.com/office/drawing/2014/main" val="3095979431"/>
                    </a:ext>
                  </a:extLst>
                </a:gridCol>
                <a:gridCol w="2377967">
                  <a:extLst>
                    <a:ext uri="{9D8B030D-6E8A-4147-A177-3AD203B41FA5}">
                      <a16:colId xmlns:a16="http://schemas.microsoft.com/office/drawing/2014/main" val="3182364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746599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r>
                        <a:rPr lang="en-US" sz="1000" dirty="0"/>
                        <a:t>Asahi Shimbun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2023-08-15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Yoon says summit with U.S., Japan a milestone in trilateral ties..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285240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r>
                        <a:rPr lang="en-US" sz="1000" dirty="0"/>
                        <a:t>The Rio Times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2023-07-30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Study reveals unreliability of U.S. climate data: 96% rated as inadequate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235034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r>
                        <a:rPr lang="de-DE" sz="1000" dirty="0"/>
                        <a:t>TASS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2023-07-25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Twitter's official corporate account on social media platform renamed ‘X…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060494"/>
                  </a:ext>
                </a:extLst>
              </a:tr>
              <a:tr h="440190">
                <a:tc>
                  <a:txBody>
                    <a:bodyPr/>
                    <a:lstStyle/>
                    <a:p>
                      <a:r>
                        <a:rPr lang="de-DE" sz="1000" dirty="0"/>
                        <a:t>Deutsche Welle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2023-07-25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Ecuador declares state of emergency in prisons amid gang war. Ecuador’s…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17312"/>
                  </a:ext>
                </a:extLst>
              </a:tr>
            </a:tbl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74E92FA-7E34-4147-2CEF-DC4E1A215595}"/>
              </a:ext>
            </a:extLst>
          </p:cNvPr>
          <p:cNvSpPr/>
          <p:nvPr/>
        </p:nvSpPr>
        <p:spPr>
          <a:xfrm>
            <a:off x="569052" y="436697"/>
            <a:ext cx="2205146" cy="51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is Topic Analysis?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B6F6F70-637D-9E2C-A5C8-B28C6C964581}"/>
              </a:ext>
            </a:extLst>
          </p:cNvPr>
          <p:cNvSpPr/>
          <p:nvPr/>
        </p:nvSpPr>
        <p:spPr>
          <a:xfrm>
            <a:off x="799633" y="3564610"/>
            <a:ext cx="2675088" cy="1024015"/>
          </a:xfrm>
          <a:prstGeom prst="rect">
            <a:avLst/>
          </a:prstGeom>
          <a:solidFill>
            <a:srgbClr val="F0F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endParaRPr lang="de-DE" sz="14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de-DE" sz="1400" dirty="0">
                <a:solidFill>
                  <a:schemeClr val="tx1"/>
                </a:solidFill>
              </a:rPr>
              <a:t>&gt;</a:t>
            </a:r>
            <a:r>
              <a:rPr lang="en-US" sz="1400" dirty="0">
                <a:solidFill>
                  <a:schemeClr val="tx1"/>
                </a:solidFill>
              </a:rPr>
              <a:t>4,600 news articles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/>
                </a:solidFill>
              </a:rPr>
              <a:t>from 11 sites collected between July 24 and August 14</a:t>
            </a:r>
          </a:p>
          <a:p>
            <a:pPr>
              <a:lnSpc>
                <a:spcPct val="150000"/>
              </a:lnSpc>
            </a:pP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9244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1C5F5AD-69C5-ED01-D5D1-C31339354D33}"/>
              </a:ext>
            </a:extLst>
          </p:cNvPr>
          <p:cNvGrpSpPr/>
          <p:nvPr/>
        </p:nvGrpSpPr>
        <p:grpSpPr>
          <a:xfrm>
            <a:off x="3797621" y="2564969"/>
            <a:ext cx="2368608" cy="1259092"/>
            <a:chOff x="3797621" y="2564969"/>
            <a:chExt cx="2368608" cy="1259092"/>
          </a:xfrm>
        </p:grpSpPr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3A385B32-428E-76FF-E851-27D898A59BA1}"/>
                </a:ext>
              </a:extLst>
            </p:cNvPr>
            <p:cNvSpPr/>
            <p:nvPr/>
          </p:nvSpPr>
          <p:spPr>
            <a:xfrm rot="10800000">
              <a:off x="4502258" y="2564969"/>
              <a:ext cx="906650" cy="55793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3A11DA0-CD2B-8247-4F70-E77586F85F47}"/>
                </a:ext>
              </a:extLst>
            </p:cNvPr>
            <p:cNvSpPr/>
            <p:nvPr/>
          </p:nvSpPr>
          <p:spPr>
            <a:xfrm>
              <a:off x="4044423" y="3130869"/>
              <a:ext cx="2121806" cy="6931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dirty="0" err="1">
                  <a:solidFill>
                    <a:schemeClr val="tx1"/>
                  </a:solidFill>
                </a:rPr>
                <a:t>embed</a:t>
              </a:r>
              <a:r>
                <a:rPr lang="de-DE" dirty="0">
                  <a:solidFill>
                    <a:schemeClr val="tx1"/>
                  </a:solidFill>
                </a:rPr>
                <a:t> / </a:t>
              </a:r>
              <a:r>
                <a:rPr lang="de-DE" dirty="0" err="1">
                  <a:solidFill>
                    <a:schemeClr val="tx1"/>
                  </a:solidFill>
                </a:rPr>
                <a:t>vectorize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48DA00F-F442-8E31-CD67-0B6820EEAFCB}"/>
                </a:ext>
              </a:extLst>
            </p:cNvPr>
            <p:cNvSpPr/>
            <p:nvPr/>
          </p:nvSpPr>
          <p:spPr>
            <a:xfrm>
              <a:off x="3797621" y="2735695"/>
              <a:ext cx="523772" cy="433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de-DE" b="1" dirty="0">
                  <a:solidFill>
                    <a:schemeClr val="tx1"/>
                  </a:solidFill>
                </a:rPr>
                <a:t>2) 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26F41B3-EC55-9321-39CC-5BA4AFC8BD30}"/>
              </a:ext>
            </a:extLst>
          </p:cNvPr>
          <p:cNvGrpSpPr/>
          <p:nvPr/>
        </p:nvGrpSpPr>
        <p:grpSpPr>
          <a:xfrm>
            <a:off x="327600" y="1805336"/>
            <a:ext cx="3145301" cy="2069453"/>
            <a:chOff x="327600" y="1805336"/>
            <a:chExt cx="3145301" cy="2069453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C7BA2730-132A-EABB-AA4B-A350351931CA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780480" y="2657958"/>
              <a:ext cx="2692421" cy="1216831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DB205430-F7D4-760A-AD6D-1730565CE48E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327600" y="1805336"/>
              <a:ext cx="2246191" cy="1693253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EF506D4F-C033-E408-8F92-949CDC8F56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6166229" y="1406794"/>
            <a:ext cx="2651400" cy="3344760"/>
          </a:xfrm>
          <a:prstGeom prst="rect">
            <a:avLst/>
          </a:prstGeom>
          <a:ln w="0">
            <a:noFill/>
          </a:ln>
        </p:spPr>
      </p:pic>
      <p:graphicFrame>
        <p:nvGraphicFramePr>
          <p:cNvPr id="12" name="Tabelle 7">
            <a:extLst>
              <a:ext uri="{FF2B5EF4-FFF2-40B4-BE49-F238E27FC236}">
                <a16:creationId xmlns:a16="http://schemas.microsoft.com/office/drawing/2014/main" id="{69138E7D-063C-BCFF-F34F-CC7C19333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745616"/>
              </p:ext>
            </p:extLst>
          </p:nvPr>
        </p:nvGraphicFramePr>
        <p:xfrm>
          <a:off x="6011312" y="3649090"/>
          <a:ext cx="4044426" cy="1933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550">
                  <a:extLst>
                    <a:ext uri="{9D8B030D-6E8A-4147-A177-3AD203B41FA5}">
                      <a16:colId xmlns:a16="http://schemas.microsoft.com/office/drawing/2014/main" val="3468152218"/>
                    </a:ext>
                  </a:extLst>
                </a:gridCol>
                <a:gridCol w="836909">
                  <a:extLst>
                    <a:ext uri="{9D8B030D-6E8A-4147-A177-3AD203B41FA5}">
                      <a16:colId xmlns:a16="http://schemas.microsoft.com/office/drawing/2014/main" val="3095979431"/>
                    </a:ext>
                  </a:extLst>
                </a:gridCol>
                <a:gridCol w="2377967">
                  <a:extLst>
                    <a:ext uri="{9D8B030D-6E8A-4147-A177-3AD203B41FA5}">
                      <a16:colId xmlns:a16="http://schemas.microsoft.com/office/drawing/2014/main" val="31823641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4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746599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r>
                        <a:rPr lang="en-US" sz="1000" dirty="0"/>
                        <a:t>Asahi Shimbun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2023-08-15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Yoon says summit with U.S., Japan a milestone in trilateral ties..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285240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r>
                        <a:rPr lang="en-US" sz="1000" dirty="0"/>
                        <a:t>The Rio Times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2023-07-30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Study reveals unreliability of U.S. climate data: 96% rated as inadequate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235034"/>
                  </a:ext>
                </a:extLst>
              </a:tr>
              <a:tr h="375554">
                <a:tc>
                  <a:txBody>
                    <a:bodyPr/>
                    <a:lstStyle/>
                    <a:p>
                      <a:r>
                        <a:rPr lang="de-DE" sz="1000" dirty="0"/>
                        <a:t>TASS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2023-07-25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Twitter's official corporate account on social media platform renamed ‘X…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060494"/>
                  </a:ext>
                </a:extLst>
              </a:tr>
              <a:tr h="440190">
                <a:tc>
                  <a:txBody>
                    <a:bodyPr/>
                    <a:lstStyle/>
                    <a:p>
                      <a:r>
                        <a:rPr lang="de-DE" sz="1000" dirty="0"/>
                        <a:t>Deutsche Welle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2023-07-25</a:t>
                      </a:r>
                      <a:endParaRPr lang="de-DE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Ecuador declares state of emergency in prisons amid gang war. Ecuador’s…</a:t>
                      </a:r>
                      <a:endParaRPr lang="de-DE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117312"/>
                  </a:ext>
                </a:extLst>
              </a:tr>
            </a:tbl>
          </a:graphicData>
        </a:graphic>
      </p:graphicFrame>
      <p:sp>
        <p:nvSpPr>
          <p:cNvPr id="15" name="Rechteck 14">
            <a:extLst>
              <a:ext uri="{FF2B5EF4-FFF2-40B4-BE49-F238E27FC236}">
                <a16:creationId xmlns:a16="http://schemas.microsoft.com/office/drawing/2014/main" id="{A3111CD3-7591-CD20-A838-3570A61865FE}"/>
              </a:ext>
            </a:extLst>
          </p:cNvPr>
          <p:cNvSpPr/>
          <p:nvPr/>
        </p:nvSpPr>
        <p:spPr>
          <a:xfrm>
            <a:off x="569052" y="436697"/>
            <a:ext cx="2205146" cy="51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is Topic Analysis?</a:t>
            </a:r>
          </a:p>
        </p:txBody>
      </p:sp>
    </p:spTree>
    <p:extLst>
      <p:ext uri="{BB962C8B-B14F-4D97-AF65-F5344CB8AC3E}">
        <p14:creationId xmlns:p14="http://schemas.microsoft.com/office/powerpoint/2010/main" val="379221620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D19E315-104F-5161-3A09-ECA1D762EC5A}"/>
              </a:ext>
            </a:extLst>
          </p:cNvPr>
          <p:cNvGrpSpPr/>
          <p:nvPr/>
        </p:nvGrpSpPr>
        <p:grpSpPr>
          <a:xfrm>
            <a:off x="3797621" y="2564969"/>
            <a:ext cx="1611287" cy="933620"/>
            <a:chOff x="3797621" y="2564969"/>
            <a:chExt cx="1611287" cy="933620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3A11DA0-CD2B-8247-4F70-E77586F85F47}"/>
                </a:ext>
              </a:extLst>
            </p:cNvPr>
            <p:cNvSpPr/>
            <p:nvPr/>
          </p:nvSpPr>
          <p:spPr>
            <a:xfrm>
              <a:off x="4044424" y="3130869"/>
              <a:ext cx="1158198" cy="3677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de-DE" dirty="0" err="1">
                  <a:solidFill>
                    <a:schemeClr val="tx1"/>
                  </a:solidFill>
                </a:rPr>
                <a:t>cluster</a:t>
              </a:r>
              <a:endParaRPr lang="de-DE" dirty="0">
                <a:solidFill>
                  <a:schemeClr val="tx1"/>
                </a:solidFill>
              </a:endParaRPr>
            </a:p>
            <a:p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5" name="Pfeil: nach rechts 4">
              <a:extLst>
                <a:ext uri="{FF2B5EF4-FFF2-40B4-BE49-F238E27FC236}">
                  <a16:creationId xmlns:a16="http://schemas.microsoft.com/office/drawing/2014/main" id="{3A385B32-428E-76FF-E851-27D898A59BA1}"/>
                </a:ext>
              </a:extLst>
            </p:cNvPr>
            <p:cNvSpPr/>
            <p:nvPr/>
          </p:nvSpPr>
          <p:spPr>
            <a:xfrm>
              <a:off x="4502258" y="2564969"/>
              <a:ext cx="906650" cy="55793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48DA00F-F442-8E31-CD67-0B6820EEAFCB}"/>
                </a:ext>
              </a:extLst>
            </p:cNvPr>
            <p:cNvSpPr/>
            <p:nvPr/>
          </p:nvSpPr>
          <p:spPr>
            <a:xfrm>
              <a:off x="3797621" y="2735695"/>
              <a:ext cx="523772" cy="433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de-DE" b="1" dirty="0">
                  <a:solidFill>
                    <a:schemeClr val="tx1"/>
                  </a:solidFill>
                </a:rPr>
                <a:t>3) </a:t>
              </a:r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14821B9B-3EAB-2DA0-E26F-D6280EF6EF3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164267" y="1869693"/>
            <a:ext cx="3282093" cy="2599841"/>
          </a:xfrm>
          <a:prstGeom prst="rect">
            <a:avLst/>
          </a:prstGeom>
          <a:ln w="0">
            <a:noFill/>
          </a:ln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053D608-B166-D6E1-DB10-6A6C4F26EE46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780480" y="2657958"/>
            <a:ext cx="2692421" cy="1216831"/>
          </a:xfrm>
          <a:prstGeom prst="rect">
            <a:avLst/>
          </a:prstGeom>
          <a:ln w="0">
            <a:noFill/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B1C2841-DB95-A7BE-8CF0-C309E5AA6E70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327600" y="1805336"/>
            <a:ext cx="2246191" cy="1693253"/>
          </a:xfrm>
          <a:prstGeom prst="rect">
            <a:avLst/>
          </a:prstGeom>
          <a:ln w="0">
            <a:noFill/>
          </a:ln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B0B2D135-6801-B8B1-93BB-0B345325B2E9}"/>
              </a:ext>
            </a:extLst>
          </p:cNvPr>
          <p:cNvSpPr/>
          <p:nvPr/>
        </p:nvSpPr>
        <p:spPr>
          <a:xfrm>
            <a:off x="569052" y="436697"/>
            <a:ext cx="2205146" cy="51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is Topic Analysis?</a:t>
            </a:r>
          </a:p>
        </p:txBody>
      </p:sp>
    </p:spTree>
    <p:extLst>
      <p:ext uri="{BB962C8B-B14F-4D97-AF65-F5344CB8AC3E}">
        <p14:creationId xmlns:p14="http://schemas.microsoft.com/office/powerpoint/2010/main" val="117394797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fik 48"/>
          <p:cNvPicPr/>
          <p:nvPr/>
        </p:nvPicPr>
        <p:blipFill>
          <a:blip r:embed="rId2"/>
          <a:stretch/>
        </p:blipFill>
        <p:spPr>
          <a:xfrm>
            <a:off x="2880" y="1631520"/>
            <a:ext cx="10079640" cy="2410920"/>
          </a:xfrm>
          <a:prstGeom prst="rect">
            <a:avLst/>
          </a:prstGeom>
          <a:ln w="0">
            <a:noFill/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4821B9B-3EAB-2DA0-E26F-D6280EF6EF3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164267" y="1869693"/>
            <a:ext cx="3282093" cy="2599841"/>
          </a:xfrm>
          <a:prstGeom prst="rect">
            <a:avLst/>
          </a:prstGeom>
          <a:ln w="0">
            <a:noFill/>
          </a:ln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E3DE43D-B81F-C066-CC31-C02069828C04}"/>
              </a:ext>
            </a:extLst>
          </p:cNvPr>
          <p:cNvGrpSpPr/>
          <p:nvPr/>
        </p:nvGrpSpPr>
        <p:grpSpPr>
          <a:xfrm>
            <a:off x="3797621" y="2564969"/>
            <a:ext cx="2366646" cy="1904564"/>
            <a:chOff x="3797621" y="2564969"/>
            <a:chExt cx="2366646" cy="190456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63A11DA0-CD2B-8247-4F70-E77586F85F47}"/>
                </a:ext>
              </a:extLst>
            </p:cNvPr>
            <p:cNvSpPr/>
            <p:nvPr/>
          </p:nvSpPr>
          <p:spPr>
            <a:xfrm>
              <a:off x="4044423" y="3130868"/>
              <a:ext cx="2119844" cy="1338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de-DE" dirty="0" err="1">
                  <a:solidFill>
                    <a:schemeClr val="tx1"/>
                  </a:solidFill>
                </a:rPr>
                <a:t>extract</a:t>
              </a:r>
              <a:r>
                <a:rPr lang="de-DE" dirty="0">
                  <a:solidFill>
                    <a:schemeClr val="tx1"/>
                  </a:solidFill>
                </a:rPr>
                <a:t> </a:t>
              </a:r>
              <a:r>
                <a:rPr lang="de-DE" dirty="0" err="1">
                  <a:solidFill>
                    <a:schemeClr val="tx1"/>
                  </a:solidFill>
                </a:rPr>
                <a:t>information</a:t>
              </a:r>
              <a:endParaRPr lang="de-DE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de-DE" dirty="0" err="1">
                  <a:solidFill>
                    <a:schemeClr val="tx1"/>
                  </a:solidFill>
                </a:rPr>
                <a:t>evaluate</a:t>
              </a:r>
              <a:endParaRPr lang="de-DE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de-DE" dirty="0" err="1">
                  <a:solidFill>
                    <a:schemeClr val="tx1"/>
                  </a:solidFill>
                </a:rPr>
                <a:t>analyze</a:t>
              </a:r>
              <a:endParaRPr lang="de-DE" dirty="0">
                <a:solidFill>
                  <a:schemeClr val="tx1"/>
                </a:solidFill>
              </a:endParaRPr>
            </a:p>
            <a:p>
              <a:pPr>
                <a:lnSpc>
                  <a:spcPct val="150000"/>
                </a:lnSpc>
              </a:pP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548DA00F-F442-8E31-CD67-0B6820EEAFCB}"/>
                </a:ext>
              </a:extLst>
            </p:cNvPr>
            <p:cNvSpPr/>
            <p:nvPr/>
          </p:nvSpPr>
          <p:spPr>
            <a:xfrm>
              <a:off x="3797621" y="2735695"/>
              <a:ext cx="523772" cy="4339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de-DE" b="1" dirty="0">
                  <a:solidFill>
                    <a:schemeClr val="tx1"/>
                  </a:solidFill>
                </a:rPr>
                <a:t>4) </a:t>
              </a:r>
            </a:p>
          </p:txBody>
        </p:sp>
        <p:sp>
          <p:nvSpPr>
            <p:cNvPr id="4" name="Pfeil: nach rechts 3">
              <a:extLst>
                <a:ext uri="{FF2B5EF4-FFF2-40B4-BE49-F238E27FC236}">
                  <a16:creationId xmlns:a16="http://schemas.microsoft.com/office/drawing/2014/main" id="{4DFAABC7-96CB-9861-AF32-EDC762CACAC6}"/>
                </a:ext>
              </a:extLst>
            </p:cNvPr>
            <p:cNvSpPr/>
            <p:nvPr/>
          </p:nvSpPr>
          <p:spPr>
            <a:xfrm rot="10800000">
              <a:off x="4502258" y="2564969"/>
              <a:ext cx="906650" cy="557939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02C721F6-6E9B-1D9E-9D1D-842C347F9363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9732" y="2249265"/>
            <a:ext cx="2598531" cy="1421824"/>
          </a:xfrm>
          <a:prstGeom prst="rect">
            <a:avLst/>
          </a:prstGeom>
          <a:ln w="0">
            <a:noFill/>
          </a:ln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A5C53E00-03D4-1BE3-28A6-FDC7E2E241AD}"/>
              </a:ext>
            </a:extLst>
          </p:cNvPr>
          <p:cNvSpPr/>
          <p:nvPr/>
        </p:nvSpPr>
        <p:spPr>
          <a:xfrm>
            <a:off x="569052" y="436697"/>
            <a:ext cx="2205146" cy="51314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What is Topic Analysis?</a:t>
            </a:r>
          </a:p>
        </p:txBody>
      </p:sp>
    </p:spTree>
    <p:extLst>
      <p:ext uri="{BB962C8B-B14F-4D97-AF65-F5344CB8AC3E}">
        <p14:creationId xmlns:p14="http://schemas.microsoft.com/office/powerpoint/2010/main" val="139345208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8823AA2-062B-C849-B1CE-4626D5631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397" y="1149617"/>
            <a:ext cx="6820251" cy="425471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40A0E22-F41B-9ABA-A142-11E53F80D038}"/>
              </a:ext>
            </a:extLst>
          </p:cNvPr>
          <p:cNvSpPr/>
          <p:nvPr/>
        </p:nvSpPr>
        <p:spPr>
          <a:xfrm>
            <a:off x="569052" y="436697"/>
            <a:ext cx="2205146" cy="6404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World’s Topics</a:t>
            </a:r>
          </a:p>
          <a:p>
            <a:pPr algn="ctr"/>
            <a:r>
              <a:rPr lang="en-US" sz="1400" dirty="0"/>
              <a:t>In Summer 2023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0A8D723-6262-4F33-E5EF-130510D5B9A4}"/>
              </a:ext>
            </a:extLst>
          </p:cNvPr>
          <p:cNvSpPr/>
          <p:nvPr/>
        </p:nvSpPr>
        <p:spPr>
          <a:xfrm>
            <a:off x="2898182" y="813903"/>
            <a:ext cx="4680490" cy="299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100" dirty="0" err="1">
                <a:solidFill>
                  <a:srgbClr val="002060"/>
                </a:solidFill>
              </a:rPr>
              <a:t>For</a:t>
            </a:r>
            <a:r>
              <a:rPr lang="de-DE" sz="1100" dirty="0">
                <a:solidFill>
                  <a:srgbClr val="002060"/>
                </a:solidFill>
              </a:rPr>
              <a:t> </a:t>
            </a:r>
            <a:r>
              <a:rPr lang="de-DE" sz="1100" dirty="0" err="1">
                <a:solidFill>
                  <a:srgbClr val="002060"/>
                </a:solidFill>
              </a:rPr>
              <a:t>interactive</a:t>
            </a:r>
            <a:r>
              <a:rPr lang="de-DE" sz="1100" dirty="0">
                <a:solidFill>
                  <a:srgbClr val="002060"/>
                </a:solidFill>
              </a:rPr>
              <a:t> </a:t>
            </a:r>
            <a:r>
              <a:rPr lang="de-DE" sz="1100" dirty="0" err="1">
                <a:solidFill>
                  <a:srgbClr val="002060"/>
                </a:solidFill>
              </a:rPr>
              <a:t>version</a:t>
            </a:r>
            <a:r>
              <a:rPr lang="de-DE" sz="1100" dirty="0">
                <a:solidFill>
                  <a:srgbClr val="002060"/>
                </a:solidFill>
              </a:rPr>
              <a:t> </a:t>
            </a:r>
            <a:r>
              <a:rPr lang="de-DE" sz="1100" dirty="0">
                <a:solidFill>
                  <a:srgbClr val="002060"/>
                </a:solidFill>
                <a:sym typeface="Wingdings" panose="05000000000000000000" pitchFamily="2" charset="2"/>
              </a:rPr>
              <a:t> http://www.thabe.de/DS/WorldNews_2023.html</a:t>
            </a:r>
            <a:endParaRPr lang="de-DE" sz="11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70042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rafik 92"/>
          <p:cNvPicPr/>
          <p:nvPr/>
        </p:nvPicPr>
        <p:blipFill>
          <a:blip r:embed="rId2"/>
          <a:stretch/>
        </p:blipFill>
        <p:spPr>
          <a:xfrm>
            <a:off x="2880" y="1631520"/>
            <a:ext cx="10079640" cy="2410920"/>
          </a:xfrm>
          <a:prstGeom prst="rect">
            <a:avLst/>
          </a:prstGeom>
          <a:ln w="0">
            <a:noFill/>
          </a:ln>
        </p:spPr>
      </p:pic>
      <p:pic>
        <p:nvPicPr>
          <p:cNvPr id="94" name="Grafik 93"/>
          <p:cNvPicPr/>
          <p:nvPr/>
        </p:nvPicPr>
        <p:blipFill>
          <a:blip r:embed="rId2"/>
          <a:stretch/>
        </p:blipFill>
        <p:spPr>
          <a:xfrm>
            <a:off x="2880" y="1631520"/>
            <a:ext cx="10079640" cy="2410920"/>
          </a:xfrm>
          <a:prstGeom prst="rect">
            <a:avLst/>
          </a:prstGeom>
          <a:ln w="0">
            <a:noFill/>
          </a:ln>
        </p:spPr>
      </p:pic>
      <p:pic>
        <p:nvPicPr>
          <p:cNvPr id="95" name="Grafik 94"/>
          <p:cNvPicPr/>
          <p:nvPr/>
        </p:nvPicPr>
        <p:blipFill>
          <a:blip r:embed="rId3"/>
          <a:stretch/>
        </p:blipFill>
        <p:spPr>
          <a:xfrm>
            <a:off x="-50040" y="-36000"/>
            <a:ext cx="10138680" cy="5715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EE9E77C7-D4BB-395F-7DB6-9139A0668F28}"/>
              </a:ext>
            </a:extLst>
          </p:cNvPr>
          <p:cNvSpPr/>
          <p:nvPr/>
        </p:nvSpPr>
        <p:spPr>
          <a:xfrm>
            <a:off x="4673520" y="4649653"/>
            <a:ext cx="1704033" cy="640436"/>
          </a:xfrm>
          <a:prstGeom prst="rect">
            <a:avLst/>
          </a:prstGeom>
          <a:solidFill>
            <a:srgbClr val="F0F5F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2060"/>
                </a:solidFill>
              </a:rPr>
              <a:t>Top Three Topics per Source</a:t>
            </a:r>
          </a:p>
        </p:txBody>
      </p:sp>
    </p:spTree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648FF4AA-A6BA-8879-A034-310AC272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33" y="479369"/>
            <a:ext cx="6437376" cy="4961193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E12452BC-EFD3-F2CB-5409-4FF962ACF2C1}"/>
              </a:ext>
            </a:extLst>
          </p:cNvPr>
          <p:cNvSpPr/>
          <p:nvPr/>
        </p:nvSpPr>
        <p:spPr>
          <a:xfrm>
            <a:off x="2334329" y="479369"/>
            <a:ext cx="3549181" cy="1759526"/>
          </a:xfrm>
          <a:prstGeom prst="ellipse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Pfeil: nach rechts 1">
            <a:extLst>
              <a:ext uri="{FF2B5EF4-FFF2-40B4-BE49-F238E27FC236}">
                <a16:creationId xmlns:a16="http://schemas.microsoft.com/office/drawing/2014/main" id="{41438B05-0696-B4DD-9B2B-64BB75479BBA}"/>
              </a:ext>
            </a:extLst>
          </p:cNvPr>
          <p:cNvSpPr/>
          <p:nvPr/>
        </p:nvSpPr>
        <p:spPr>
          <a:xfrm>
            <a:off x="5643876" y="3541480"/>
            <a:ext cx="906650" cy="55793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EDDEFDC-28A0-3D35-CE50-21B0369BBED0}"/>
              </a:ext>
            </a:extLst>
          </p:cNvPr>
          <p:cNvSpPr/>
          <p:nvPr/>
        </p:nvSpPr>
        <p:spPr>
          <a:xfrm>
            <a:off x="7269864" y="3541480"/>
            <a:ext cx="1294145" cy="557939"/>
          </a:xfrm>
          <a:prstGeom prst="rect">
            <a:avLst/>
          </a:prstGeom>
          <a:solidFill>
            <a:srgbClr val="C6D9F1">
              <a:alpha val="58039"/>
            </a:srgb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de-DE" dirty="0" err="1">
                <a:solidFill>
                  <a:schemeClr val="tx1"/>
                </a:solidFill>
              </a:rPr>
              <a:t>re</a:t>
            </a:r>
            <a:r>
              <a:rPr lang="de-DE" dirty="0">
                <a:solidFill>
                  <a:schemeClr val="tx1"/>
                </a:solidFill>
              </a:rPr>
              <a:t>-cluster</a:t>
            </a:r>
          </a:p>
          <a:p>
            <a:pPr>
              <a:lnSpc>
                <a:spcPct val="150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14E19692-96C7-5701-5F8D-9EC37CE3C5A6}"/>
              </a:ext>
            </a:extLst>
          </p:cNvPr>
          <p:cNvSpPr/>
          <p:nvPr/>
        </p:nvSpPr>
        <p:spPr>
          <a:xfrm>
            <a:off x="491545" y="479369"/>
            <a:ext cx="1714335" cy="498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Ukraine-related</a:t>
            </a:r>
          </a:p>
          <a:p>
            <a:pPr algn="ctr"/>
            <a:r>
              <a:rPr lang="en-US" sz="1400" dirty="0"/>
              <a:t>Topics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A20444EA-B898-2CDA-C646-351014B339D2}"/>
              </a:ext>
            </a:extLst>
          </p:cNvPr>
          <p:cNvSpPr/>
          <p:nvPr/>
        </p:nvSpPr>
        <p:spPr>
          <a:xfrm>
            <a:off x="3424573" y="3355236"/>
            <a:ext cx="1828013" cy="968985"/>
          </a:xfrm>
          <a:prstGeom prst="ellipse">
            <a:avLst/>
          </a:prstGeom>
          <a:solidFill>
            <a:srgbClr val="F0F5FA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rgbClr val="002060"/>
                </a:solidFill>
              </a:rPr>
              <a:t>312 </a:t>
            </a:r>
            <a:r>
              <a:rPr lang="de-DE" dirty="0" err="1">
                <a:solidFill>
                  <a:srgbClr val="002060"/>
                </a:solidFill>
              </a:rPr>
              <a:t>news</a:t>
            </a:r>
            <a:r>
              <a:rPr lang="de-DE" dirty="0">
                <a:solidFill>
                  <a:srgbClr val="002060"/>
                </a:solidFill>
              </a:rPr>
              <a:t> </a:t>
            </a:r>
            <a:r>
              <a:rPr lang="de-DE" dirty="0" err="1">
                <a:solidFill>
                  <a:srgbClr val="002060"/>
                </a:solidFill>
              </a:rPr>
              <a:t>articles</a:t>
            </a:r>
            <a:endParaRPr lang="de-DE" dirty="0">
              <a:solidFill>
                <a:srgbClr val="002060"/>
              </a:solidFill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F476B6F6-3F52-D8FA-8C2A-4DEA61A9E0C2}"/>
              </a:ext>
            </a:extLst>
          </p:cNvPr>
          <p:cNvSpPr/>
          <p:nvPr/>
        </p:nvSpPr>
        <p:spPr>
          <a:xfrm rot="5400000">
            <a:off x="3772976" y="2611219"/>
            <a:ext cx="906650" cy="55793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520</Words>
  <Application>Microsoft Office PowerPoint</Application>
  <PresentationFormat>Benutzerdefiniert</PresentationFormat>
  <Paragraphs>126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Symbol</vt:lpstr>
      <vt:lpstr>Times New Roman</vt:lpstr>
      <vt:lpstr>Wingdings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/>
  <dc:description/>
  <cp:lastModifiedBy>Thomas Haberichter</cp:lastModifiedBy>
  <cp:revision>31</cp:revision>
  <dcterms:created xsi:type="dcterms:W3CDTF">2023-08-10T10:32:54Z</dcterms:created>
  <dcterms:modified xsi:type="dcterms:W3CDTF">2023-09-11T09:38:33Z</dcterms:modified>
  <dc:language>en-US</dc:language>
</cp:coreProperties>
</file>